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2"/>
  </p:notesMasterIdLst>
  <p:sldIdLst>
    <p:sldId id="256" r:id="rId5"/>
    <p:sldId id="261" r:id="rId6"/>
    <p:sldId id="265" r:id="rId7"/>
    <p:sldId id="258" r:id="rId8"/>
    <p:sldId id="264" r:id="rId9"/>
    <p:sldId id="262" r:id="rId10"/>
    <p:sldId id="260" r:id="rId11"/>
  </p:sldIdLst>
  <p:sldSz cx="30275213" cy="21420138"/>
  <p:notesSz cx="42348150" cy="298180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884DA5-89FC-9726-662A-B1810E4BE469}" name="Serena Ashdown" initials="SA" userId="S::Serena.Ashdown@cyfoethnaturiolcymru.gov.uk::1d9b37c9-69bc-40ec-b104-8a4e0c316e47" providerId="AD"/>
  <p188:author id="{F00C49BC-E891-87C5-AE3D-C6D803CAB477}" name="Jones, Gavin T." initials="JGT" userId="S::Gavin.T.Jones@cyfoethnaturiolcymru.gov.uk::596033bd-f9c4-4b7f-9dd9-07928599284a" providerId="AD"/>
  <p188:author id="{C71021C1-F54B-B981-49BE-FE42C108A2CA}" name="Suzanne Hearn" initials="SH" userId="S::Suzanne.Hearn@cyfoethnaturiolcymru.gov.uk::13d7c1c4-7fb7-4ddf-9ba1-2b346e29ab5f" providerId="AD"/>
  <p188:author id="{332115E9-C313-3838-4AA5-1A8CF4F6619B}" name="Westlake, Joanne" initials="WJ" userId="S::joanne.westlake@cyfoethnaturiolcymru.gov.uk::241a3bed-783a-4fcb-ba7f-5c76dae4b4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5445"/>
    <a:srgbClr val="0092A6"/>
    <a:srgbClr val="B6CDC9"/>
    <a:srgbClr val="FBFAF8"/>
    <a:srgbClr val="E8EDE6"/>
    <a:srgbClr val="F1F1F1"/>
    <a:srgbClr val="41C0F0"/>
    <a:srgbClr val="DAE3F3"/>
    <a:srgbClr val="56AA47"/>
    <a:srgbClr val="1492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DAD419-321F-409E-861B-88E1E951732F}" v="2" dt="2024-09-16T13:33:44.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5" autoAdjust="0"/>
    <p:restoredTop sz="85549" autoAdjust="0"/>
  </p:normalViewPr>
  <p:slideViewPr>
    <p:cSldViewPr snapToGrid="0">
      <p:cViewPr varScale="1">
        <p:scale>
          <a:sx n="28" d="100"/>
          <a:sy n="28" d="100"/>
        </p:scale>
        <p:origin x="11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tlake, Joanne" userId="241a3bed-783a-4fcb-ba7f-5c76dae4b42c" providerId="ADAL" clId="{CEDAD419-321F-409E-861B-88E1E951732F}"/>
    <pc:docChg chg="modSld">
      <pc:chgData name="Westlake, Joanne" userId="241a3bed-783a-4fcb-ba7f-5c76dae4b42c" providerId="ADAL" clId="{CEDAD419-321F-409E-861B-88E1E951732F}" dt="2024-09-16T13:33:44.751" v="31" actId="20578"/>
      <pc:docMkLst>
        <pc:docMk/>
      </pc:docMkLst>
      <pc:sldChg chg="modSp">
        <pc:chgData name="Westlake, Joanne" userId="241a3bed-783a-4fcb-ba7f-5c76dae4b42c" providerId="ADAL" clId="{CEDAD419-321F-409E-861B-88E1E951732F}" dt="2024-09-16T13:33:44.751" v="31" actId="20578"/>
        <pc:sldMkLst>
          <pc:docMk/>
          <pc:sldMk cId="903752946" sldId="260"/>
        </pc:sldMkLst>
        <pc:spChg chg="mod">
          <ac:chgData name="Westlake, Joanne" userId="241a3bed-783a-4fcb-ba7f-5c76dae4b42c" providerId="ADAL" clId="{CEDAD419-321F-409E-861B-88E1E951732F}" dt="2024-09-16T13:33:44.751" v="31" actId="20578"/>
          <ac:spMkLst>
            <pc:docMk/>
            <pc:sldMk cId="903752946" sldId="260"/>
            <ac:spMk id="11" creationId="{D8BCBCFF-EFD3-CAD3-09AB-501F2999AB2E}"/>
          </ac:spMkLst>
        </pc:spChg>
      </pc:sldChg>
      <pc:sldChg chg="modNotesTx">
        <pc:chgData name="Westlake, Joanne" userId="241a3bed-783a-4fcb-ba7f-5c76dae4b42c" providerId="ADAL" clId="{CEDAD419-321F-409E-861B-88E1E951732F}" dt="2024-09-16T13:09:07.007" v="29" actId="5793"/>
        <pc:sldMkLst>
          <pc:docMk/>
          <pc:sldMk cId="2736724982" sldId="261"/>
        </pc:sldMkLst>
      </pc:sldChg>
      <pc:sldChg chg="modNotesTx">
        <pc:chgData name="Westlake, Joanne" userId="241a3bed-783a-4fcb-ba7f-5c76dae4b42c" providerId="ADAL" clId="{CEDAD419-321F-409E-861B-88E1E951732F}" dt="2024-09-16T12:58:20.337" v="26" actId="6549"/>
        <pc:sldMkLst>
          <pc:docMk/>
          <pc:sldMk cId="4267942038" sldId="26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BB757A-47BA-4D13-BFAD-9D1C0D6DCA97}" type="doc">
      <dgm:prSet loTypeId="urn:microsoft.com/office/officeart/2005/8/layout/hProcess11" loCatId="process" qsTypeId="urn:microsoft.com/office/officeart/2005/8/quickstyle/simple1" qsCatId="simple" csTypeId="urn:microsoft.com/office/officeart/2005/8/colors/accent1_2" csCatId="accent1" phldr="1"/>
      <dgm:spPr/>
    </dgm:pt>
    <dgm:pt modelId="{F4BEEFB1-1458-4E14-8C3B-CED426C5355F}">
      <dgm:prSet phldrT="[Text]" custT="1"/>
      <dgm:spPr/>
      <dgm:t>
        <a:bodyPr/>
        <a:lstStyle/>
        <a:p>
          <a:r>
            <a:rPr lang="cy-GB" sz="2400" b="1" dirty="0">
              <a:solidFill>
                <a:srgbClr val="055445"/>
              </a:solidFill>
            </a:rPr>
            <a:t>Hydref/</a:t>
          </a:r>
          <a:r>
            <a:rPr lang="en-GB" sz="2400" b="1" dirty="0">
              <a:solidFill>
                <a:srgbClr val="055445"/>
              </a:solidFill>
            </a:rPr>
            <a:t>Autumn 2024 </a:t>
          </a:r>
        </a:p>
        <a:p>
          <a:r>
            <a:rPr lang="cy-GB" sz="2400" dirty="0"/>
            <a:t>Cwblhau dyluniad manwl, archwilio’r tir a chychwyn ymgysylltu â chontractwyr.</a:t>
          </a:r>
        </a:p>
        <a:p>
          <a:r>
            <a:rPr lang="cy-GB" sz="2400" dirty="0"/>
            <a:t>Ceisio cyllid ar gyfer adeiladu.</a:t>
          </a:r>
          <a:endParaRPr lang="en-GB" sz="2400" b="1" dirty="0"/>
        </a:p>
        <a:p>
          <a:r>
            <a:rPr lang="en-GB" sz="2400" dirty="0"/>
            <a:t>Completion of Detailed Design, Ground Investigation and Early Contractor Engagement.</a:t>
          </a:r>
        </a:p>
        <a:p>
          <a:r>
            <a:rPr lang="en-GB" sz="2400" dirty="0"/>
            <a:t>Seek funding for construction.</a:t>
          </a:r>
        </a:p>
      </dgm:t>
    </dgm:pt>
    <dgm:pt modelId="{17FC2B6A-DFD9-4907-BAB8-B2D2B660726E}" type="parTrans" cxnId="{134A2F43-F8FD-4BB5-9472-D8A07C451F60}">
      <dgm:prSet/>
      <dgm:spPr/>
      <dgm:t>
        <a:bodyPr/>
        <a:lstStyle/>
        <a:p>
          <a:endParaRPr lang="en-GB"/>
        </a:p>
      </dgm:t>
    </dgm:pt>
    <dgm:pt modelId="{D87B4E84-5794-4043-92E9-FD022F146B0B}" type="sibTrans" cxnId="{134A2F43-F8FD-4BB5-9472-D8A07C451F60}">
      <dgm:prSet/>
      <dgm:spPr/>
      <dgm:t>
        <a:bodyPr/>
        <a:lstStyle/>
        <a:p>
          <a:endParaRPr lang="en-GB"/>
        </a:p>
      </dgm:t>
    </dgm:pt>
    <dgm:pt modelId="{466F2416-B9E6-41AD-81D5-BA8BDE119E6A}">
      <dgm:prSet phldrT="[Text]" custT="1"/>
      <dgm:spPr/>
      <dgm:t>
        <a:bodyPr/>
        <a:lstStyle/>
        <a:p>
          <a:r>
            <a:rPr lang="en-GB" sz="2400" b="1" kern="1200" dirty="0">
              <a:solidFill>
                <a:srgbClr val="055445"/>
              </a:solidFill>
            </a:rPr>
            <a:t>Mai/</a:t>
          </a:r>
          <a:r>
            <a:rPr lang="en-GB" sz="2400" b="1" kern="1200" dirty="0">
              <a:solidFill>
                <a:srgbClr val="055445"/>
              </a:solidFill>
              <a:latin typeface="Calibri" panose="020F0502020204030204"/>
              <a:ea typeface="+mn-ea"/>
              <a:cs typeface="+mn-cs"/>
            </a:rPr>
            <a:t>May</a:t>
          </a:r>
          <a:r>
            <a:rPr lang="en-GB" sz="2400" b="1" kern="1200" dirty="0">
              <a:solidFill>
                <a:srgbClr val="055445"/>
              </a:solidFill>
            </a:rPr>
            <a:t> 2025 </a:t>
          </a:r>
        </a:p>
        <a:p>
          <a:r>
            <a:rPr lang="cy-gb" sz="2400" kern="1200" dirty="0"/>
            <a:t>Dechrau Adeiladu (yn amodol ar gyllid)</a:t>
          </a:r>
          <a:endParaRPr lang="en-GB" sz="2400" kern="1200" dirty="0"/>
        </a:p>
        <a:p>
          <a:r>
            <a:rPr lang="en-GB" sz="2400" kern="1200" dirty="0"/>
            <a:t>Construction Start (subject to funding)</a:t>
          </a:r>
        </a:p>
      </dgm:t>
    </dgm:pt>
    <dgm:pt modelId="{660CD138-D326-4C00-889F-A46401D362D1}" type="parTrans" cxnId="{564CA3CE-BACD-4E39-914A-935739134F74}">
      <dgm:prSet/>
      <dgm:spPr/>
      <dgm:t>
        <a:bodyPr/>
        <a:lstStyle/>
        <a:p>
          <a:endParaRPr lang="en-GB"/>
        </a:p>
      </dgm:t>
    </dgm:pt>
    <dgm:pt modelId="{7CF2FD3C-79DB-4093-B7B8-C4F89B9D364B}" type="sibTrans" cxnId="{564CA3CE-BACD-4E39-914A-935739134F74}">
      <dgm:prSet/>
      <dgm:spPr/>
      <dgm:t>
        <a:bodyPr/>
        <a:lstStyle/>
        <a:p>
          <a:endParaRPr lang="en-GB"/>
        </a:p>
      </dgm:t>
    </dgm:pt>
    <dgm:pt modelId="{6F152710-8EBE-42C7-91CF-C5CCE9E1315F}">
      <dgm:prSet phldrT="[Text]" custT="1"/>
      <dgm:spPr/>
      <dgm:t>
        <a:bodyPr/>
        <a:lstStyle/>
        <a:p>
          <a:r>
            <a:rPr lang="cy-gb" sz="2400" b="1" dirty="0">
              <a:solidFill>
                <a:srgbClr val="055445"/>
              </a:solidFill>
            </a:rPr>
            <a:t>Hydref/</a:t>
          </a:r>
          <a:r>
            <a:rPr lang="en-GB" sz="2400" b="1" dirty="0">
              <a:solidFill>
                <a:srgbClr val="055445"/>
              </a:solidFill>
            </a:rPr>
            <a:t>October 2025</a:t>
          </a:r>
          <a:endParaRPr lang="en-GB" sz="2400" dirty="0">
            <a:solidFill>
              <a:srgbClr val="055445"/>
            </a:solidFill>
          </a:endParaRPr>
        </a:p>
        <a:p>
          <a:r>
            <a:rPr lang="cy-gb" sz="2400" dirty="0"/>
            <a:t>Gwaith Adeiladu wedi'i Gwblhau</a:t>
          </a:r>
        </a:p>
        <a:p>
          <a:r>
            <a:rPr lang="en-GB" sz="2400" dirty="0"/>
            <a:t>Construction Complete</a:t>
          </a:r>
        </a:p>
      </dgm:t>
    </dgm:pt>
    <dgm:pt modelId="{1F22626F-E174-4713-BAC4-57930E79CD97}" type="parTrans" cxnId="{9648AE4C-2913-4E0A-96CC-0A83DBA6ED0D}">
      <dgm:prSet/>
      <dgm:spPr/>
      <dgm:t>
        <a:bodyPr/>
        <a:lstStyle/>
        <a:p>
          <a:endParaRPr lang="en-GB"/>
        </a:p>
      </dgm:t>
    </dgm:pt>
    <dgm:pt modelId="{CCC99719-4B7E-4736-A0E6-E4B946EAE999}" type="sibTrans" cxnId="{9648AE4C-2913-4E0A-96CC-0A83DBA6ED0D}">
      <dgm:prSet/>
      <dgm:spPr/>
      <dgm:t>
        <a:bodyPr/>
        <a:lstStyle/>
        <a:p>
          <a:endParaRPr lang="en-GB"/>
        </a:p>
      </dgm:t>
    </dgm:pt>
    <dgm:pt modelId="{11B296F6-DF6F-45B5-AA33-9BA245DB6015}" type="pres">
      <dgm:prSet presAssocID="{1BBB757A-47BA-4D13-BFAD-9D1C0D6DCA97}" presName="Name0" presStyleCnt="0">
        <dgm:presLayoutVars>
          <dgm:dir/>
          <dgm:resizeHandles val="exact"/>
        </dgm:presLayoutVars>
      </dgm:prSet>
      <dgm:spPr/>
    </dgm:pt>
    <dgm:pt modelId="{4C716BE6-0D9D-4BDC-AFB1-D3E6C1AF5DCD}" type="pres">
      <dgm:prSet presAssocID="{1BBB757A-47BA-4D13-BFAD-9D1C0D6DCA97}" presName="arrow" presStyleLbl="bgShp" presStyleIdx="0" presStyleCnt="1" custLinFactNeighborX="594" custLinFactNeighborY="941"/>
      <dgm:spPr>
        <a:solidFill>
          <a:srgbClr val="0092A6"/>
        </a:solidFill>
      </dgm:spPr>
    </dgm:pt>
    <dgm:pt modelId="{BE7E4F90-BBD5-4E83-B2C6-D79E84763998}" type="pres">
      <dgm:prSet presAssocID="{1BBB757A-47BA-4D13-BFAD-9D1C0D6DCA97}" presName="points" presStyleCnt="0"/>
      <dgm:spPr/>
    </dgm:pt>
    <dgm:pt modelId="{A5DDE80B-8773-4FAA-9A06-241D1126666C}" type="pres">
      <dgm:prSet presAssocID="{F4BEEFB1-1458-4E14-8C3B-CED426C5355F}" presName="compositeA" presStyleCnt="0"/>
      <dgm:spPr/>
    </dgm:pt>
    <dgm:pt modelId="{91A9BDBC-F7AE-48EE-BE9E-6622E40CDD2F}" type="pres">
      <dgm:prSet presAssocID="{F4BEEFB1-1458-4E14-8C3B-CED426C5355F}" presName="textA" presStyleLbl="revTx" presStyleIdx="0" presStyleCnt="3" custScaleX="180635" custLinFactNeighborX="54338" custLinFactNeighborY="77">
        <dgm:presLayoutVars>
          <dgm:bulletEnabled val="1"/>
        </dgm:presLayoutVars>
      </dgm:prSet>
      <dgm:spPr/>
    </dgm:pt>
    <dgm:pt modelId="{BF95FD18-2ADC-4ACE-94E6-88C1C525F413}" type="pres">
      <dgm:prSet presAssocID="{F4BEEFB1-1458-4E14-8C3B-CED426C5355F}" presName="circleA" presStyleLbl="node1" presStyleIdx="0" presStyleCnt="3" custLinFactX="400000" custLinFactNeighborX="478147" custLinFactNeighborY="1832"/>
      <dgm:spPr>
        <a:solidFill>
          <a:srgbClr val="B6CDC9"/>
        </a:solidFill>
      </dgm:spPr>
    </dgm:pt>
    <dgm:pt modelId="{F7915A13-90DF-412D-A4F3-01E71A5E0FC6}" type="pres">
      <dgm:prSet presAssocID="{F4BEEFB1-1458-4E14-8C3B-CED426C5355F}" presName="spaceA" presStyleCnt="0"/>
      <dgm:spPr/>
    </dgm:pt>
    <dgm:pt modelId="{1027F60C-1EF1-4B24-B2FD-81192B494E61}" type="pres">
      <dgm:prSet presAssocID="{D87B4E84-5794-4043-92E9-FD022F146B0B}" presName="space" presStyleCnt="0"/>
      <dgm:spPr/>
    </dgm:pt>
    <dgm:pt modelId="{F8D333F4-FE36-4891-B5B0-1CB6A6E848C7}" type="pres">
      <dgm:prSet presAssocID="{466F2416-B9E6-41AD-81D5-BA8BDE119E6A}" presName="compositeB" presStyleCnt="0"/>
      <dgm:spPr/>
    </dgm:pt>
    <dgm:pt modelId="{75AE502D-CAD9-4C87-BEE5-96BB1562627A}" type="pres">
      <dgm:prSet presAssocID="{466F2416-B9E6-41AD-81D5-BA8BDE119E6A}" presName="textB" presStyleLbl="revTx" presStyleIdx="1" presStyleCnt="3" custLinFactNeighborX="526">
        <dgm:presLayoutVars>
          <dgm:bulletEnabled val="1"/>
        </dgm:presLayoutVars>
      </dgm:prSet>
      <dgm:spPr/>
    </dgm:pt>
    <dgm:pt modelId="{41EEE9B0-427E-4E3F-BE3B-1C88CDBEC327}" type="pres">
      <dgm:prSet presAssocID="{466F2416-B9E6-41AD-81D5-BA8BDE119E6A}" presName="circleB" presStyleLbl="node1" presStyleIdx="1" presStyleCnt="3"/>
      <dgm:spPr>
        <a:solidFill>
          <a:srgbClr val="B6CDC9"/>
        </a:solidFill>
      </dgm:spPr>
    </dgm:pt>
    <dgm:pt modelId="{F5D66D1E-70B0-4CC9-A7F1-F11E2BEB1777}" type="pres">
      <dgm:prSet presAssocID="{466F2416-B9E6-41AD-81D5-BA8BDE119E6A}" presName="spaceB" presStyleCnt="0"/>
      <dgm:spPr/>
    </dgm:pt>
    <dgm:pt modelId="{25F9601E-717E-4DE2-9D0E-4FDED8143F5F}" type="pres">
      <dgm:prSet presAssocID="{7CF2FD3C-79DB-4093-B7B8-C4F89B9D364B}" presName="space" presStyleCnt="0"/>
      <dgm:spPr/>
    </dgm:pt>
    <dgm:pt modelId="{D0FE73FC-AC5C-4764-935E-5C5E594CEA61}" type="pres">
      <dgm:prSet presAssocID="{6F152710-8EBE-42C7-91CF-C5CCE9E1315F}" presName="compositeA" presStyleCnt="0"/>
      <dgm:spPr/>
    </dgm:pt>
    <dgm:pt modelId="{81C9E76A-68E0-48A8-86E0-0407B4D3F5A8}" type="pres">
      <dgm:prSet presAssocID="{6F152710-8EBE-42C7-91CF-C5CCE9E1315F}" presName="textA" presStyleLbl="revTx" presStyleIdx="2" presStyleCnt="3" custLinFactNeighborX="526">
        <dgm:presLayoutVars>
          <dgm:bulletEnabled val="1"/>
        </dgm:presLayoutVars>
      </dgm:prSet>
      <dgm:spPr/>
    </dgm:pt>
    <dgm:pt modelId="{4CE2FB40-847F-465E-B795-236A8450F726}" type="pres">
      <dgm:prSet presAssocID="{6F152710-8EBE-42C7-91CF-C5CCE9E1315F}" presName="circleA" presStyleLbl="node1" presStyleIdx="2" presStyleCnt="3"/>
      <dgm:spPr>
        <a:solidFill>
          <a:srgbClr val="B6CDC9"/>
        </a:solidFill>
      </dgm:spPr>
    </dgm:pt>
    <dgm:pt modelId="{F9742ADA-911C-462B-9FCE-6E2194346C27}" type="pres">
      <dgm:prSet presAssocID="{6F152710-8EBE-42C7-91CF-C5CCE9E1315F}" presName="spaceA" presStyleCnt="0"/>
      <dgm:spPr/>
    </dgm:pt>
  </dgm:ptLst>
  <dgm:cxnLst>
    <dgm:cxn modelId="{2448A325-C25E-4B24-A654-D9E178069ACE}" type="presOf" srcId="{466F2416-B9E6-41AD-81D5-BA8BDE119E6A}" destId="{75AE502D-CAD9-4C87-BEE5-96BB1562627A}" srcOrd="0" destOrd="0" presId="urn:microsoft.com/office/officeart/2005/8/layout/hProcess11"/>
    <dgm:cxn modelId="{74FFD13F-678C-4F3C-B804-0E741C46D9A3}" type="presOf" srcId="{F4BEEFB1-1458-4E14-8C3B-CED426C5355F}" destId="{91A9BDBC-F7AE-48EE-BE9E-6622E40CDD2F}" srcOrd="0" destOrd="0" presId="urn:microsoft.com/office/officeart/2005/8/layout/hProcess11"/>
    <dgm:cxn modelId="{134A2F43-F8FD-4BB5-9472-D8A07C451F60}" srcId="{1BBB757A-47BA-4D13-BFAD-9D1C0D6DCA97}" destId="{F4BEEFB1-1458-4E14-8C3B-CED426C5355F}" srcOrd="0" destOrd="0" parTransId="{17FC2B6A-DFD9-4907-BAB8-B2D2B660726E}" sibTransId="{D87B4E84-5794-4043-92E9-FD022F146B0B}"/>
    <dgm:cxn modelId="{9648AE4C-2913-4E0A-96CC-0A83DBA6ED0D}" srcId="{1BBB757A-47BA-4D13-BFAD-9D1C0D6DCA97}" destId="{6F152710-8EBE-42C7-91CF-C5CCE9E1315F}" srcOrd="2" destOrd="0" parTransId="{1F22626F-E174-4713-BAC4-57930E79CD97}" sibTransId="{CCC99719-4B7E-4736-A0E6-E4B946EAE999}"/>
    <dgm:cxn modelId="{3000D9AC-4217-4445-81BA-F5BF14022C3E}" type="presOf" srcId="{1BBB757A-47BA-4D13-BFAD-9D1C0D6DCA97}" destId="{11B296F6-DF6F-45B5-AA33-9BA245DB6015}" srcOrd="0" destOrd="0" presId="urn:microsoft.com/office/officeart/2005/8/layout/hProcess11"/>
    <dgm:cxn modelId="{564CA3CE-BACD-4E39-914A-935739134F74}" srcId="{1BBB757A-47BA-4D13-BFAD-9D1C0D6DCA97}" destId="{466F2416-B9E6-41AD-81D5-BA8BDE119E6A}" srcOrd="1" destOrd="0" parTransId="{660CD138-D326-4C00-889F-A46401D362D1}" sibTransId="{7CF2FD3C-79DB-4093-B7B8-C4F89B9D364B}"/>
    <dgm:cxn modelId="{70BDB6E4-BDE1-4F5C-A23C-2047DA410970}" type="presOf" srcId="{6F152710-8EBE-42C7-91CF-C5CCE9E1315F}" destId="{81C9E76A-68E0-48A8-86E0-0407B4D3F5A8}" srcOrd="0" destOrd="0" presId="urn:microsoft.com/office/officeart/2005/8/layout/hProcess11"/>
    <dgm:cxn modelId="{3C4D29C4-BE8C-49F8-81C7-44DC6C8F265B}" type="presParOf" srcId="{11B296F6-DF6F-45B5-AA33-9BA245DB6015}" destId="{4C716BE6-0D9D-4BDC-AFB1-D3E6C1AF5DCD}" srcOrd="0" destOrd="0" presId="urn:microsoft.com/office/officeart/2005/8/layout/hProcess11"/>
    <dgm:cxn modelId="{D80BD1B2-DF9E-4019-A705-D3A1F71ECBB2}" type="presParOf" srcId="{11B296F6-DF6F-45B5-AA33-9BA245DB6015}" destId="{BE7E4F90-BBD5-4E83-B2C6-D79E84763998}" srcOrd="1" destOrd="0" presId="urn:microsoft.com/office/officeart/2005/8/layout/hProcess11"/>
    <dgm:cxn modelId="{03E7B481-DECD-4772-B3A6-FC0D0B0B7633}" type="presParOf" srcId="{BE7E4F90-BBD5-4E83-B2C6-D79E84763998}" destId="{A5DDE80B-8773-4FAA-9A06-241D1126666C}" srcOrd="0" destOrd="0" presId="urn:microsoft.com/office/officeart/2005/8/layout/hProcess11"/>
    <dgm:cxn modelId="{B3E68E0A-57F6-4B8A-B672-89F08E3E8545}" type="presParOf" srcId="{A5DDE80B-8773-4FAA-9A06-241D1126666C}" destId="{91A9BDBC-F7AE-48EE-BE9E-6622E40CDD2F}" srcOrd="0" destOrd="0" presId="urn:microsoft.com/office/officeart/2005/8/layout/hProcess11"/>
    <dgm:cxn modelId="{2ADCF565-10DC-4091-B3A8-D36986EDFD65}" type="presParOf" srcId="{A5DDE80B-8773-4FAA-9A06-241D1126666C}" destId="{BF95FD18-2ADC-4ACE-94E6-88C1C525F413}" srcOrd="1" destOrd="0" presId="urn:microsoft.com/office/officeart/2005/8/layout/hProcess11"/>
    <dgm:cxn modelId="{00E67939-2CD9-4668-B84A-535DE6A88127}" type="presParOf" srcId="{A5DDE80B-8773-4FAA-9A06-241D1126666C}" destId="{F7915A13-90DF-412D-A4F3-01E71A5E0FC6}" srcOrd="2" destOrd="0" presId="urn:microsoft.com/office/officeart/2005/8/layout/hProcess11"/>
    <dgm:cxn modelId="{1E345FDF-E0B3-49AC-8AF7-F5A3DC9E2EE7}" type="presParOf" srcId="{BE7E4F90-BBD5-4E83-B2C6-D79E84763998}" destId="{1027F60C-1EF1-4B24-B2FD-81192B494E61}" srcOrd="1" destOrd="0" presId="urn:microsoft.com/office/officeart/2005/8/layout/hProcess11"/>
    <dgm:cxn modelId="{2C7FF456-C1DB-44D4-8E99-CE3760EDE39D}" type="presParOf" srcId="{BE7E4F90-BBD5-4E83-B2C6-D79E84763998}" destId="{F8D333F4-FE36-4891-B5B0-1CB6A6E848C7}" srcOrd="2" destOrd="0" presId="urn:microsoft.com/office/officeart/2005/8/layout/hProcess11"/>
    <dgm:cxn modelId="{127E1AB3-750C-42AF-AAC1-00CD799F38DE}" type="presParOf" srcId="{F8D333F4-FE36-4891-B5B0-1CB6A6E848C7}" destId="{75AE502D-CAD9-4C87-BEE5-96BB1562627A}" srcOrd="0" destOrd="0" presId="urn:microsoft.com/office/officeart/2005/8/layout/hProcess11"/>
    <dgm:cxn modelId="{00A69FF2-037A-450F-A931-461DBC895551}" type="presParOf" srcId="{F8D333F4-FE36-4891-B5B0-1CB6A6E848C7}" destId="{41EEE9B0-427E-4E3F-BE3B-1C88CDBEC327}" srcOrd="1" destOrd="0" presId="urn:microsoft.com/office/officeart/2005/8/layout/hProcess11"/>
    <dgm:cxn modelId="{A1A23AB1-4769-4BE8-A6D9-6F08F4F7589F}" type="presParOf" srcId="{F8D333F4-FE36-4891-B5B0-1CB6A6E848C7}" destId="{F5D66D1E-70B0-4CC9-A7F1-F11E2BEB1777}" srcOrd="2" destOrd="0" presId="urn:microsoft.com/office/officeart/2005/8/layout/hProcess11"/>
    <dgm:cxn modelId="{34F4185A-F4CA-4AA9-B854-D57CD9107510}" type="presParOf" srcId="{BE7E4F90-BBD5-4E83-B2C6-D79E84763998}" destId="{25F9601E-717E-4DE2-9D0E-4FDED8143F5F}" srcOrd="3" destOrd="0" presId="urn:microsoft.com/office/officeart/2005/8/layout/hProcess11"/>
    <dgm:cxn modelId="{177044C5-AEB1-4CEE-9372-61C52968D411}" type="presParOf" srcId="{BE7E4F90-BBD5-4E83-B2C6-D79E84763998}" destId="{D0FE73FC-AC5C-4764-935E-5C5E594CEA61}" srcOrd="4" destOrd="0" presId="urn:microsoft.com/office/officeart/2005/8/layout/hProcess11"/>
    <dgm:cxn modelId="{7290FA73-092A-4DBD-9C52-A24DAE1F5DF9}" type="presParOf" srcId="{D0FE73FC-AC5C-4764-935E-5C5E594CEA61}" destId="{81C9E76A-68E0-48A8-86E0-0407B4D3F5A8}" srcOrd="0" destOrd="0" presId="urn:microsoft.com/office/officeart/2005/8/layout/hProcess11"/>
    <dgm:cxn modelId="{0FE42EC3-596F-43A6-B624-E6CF3241448E}" type="presParOf" srcId="{D0FE73FC-AC5C-4764-935E-5C5E594CEA61}" destId="{4CE2FB40-847F-465E-B795-236A8450F726}" srcOrd="1" destOrd="0" presId="urn:microsoft.com/office/officeart/2005/8/layout/hProcess11"/>
    <dgm:cxn modelId="{D5C7942C-91C4-4842-8BFF-E3D83ED38C8B}" type="presParOf" srcId="{D0FE73FC-AC5C-4764-935E-5C5E594CEA61}" destId="{F9742ADA-911C-462B-9FCE-6E2194346C27}"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16BE6-0D9D-4BDC-AFB1-D3E6C1AF5DCD}">
      <dsp:nvSpPr>
        <dsp:cNvPr id="0" name=""/>
        <dsp:cNvSpPr/>
      </dsp:nvSpPr>
      <dsp:spPr>
        <a:xfrm>
          <a:off x="0" y="1251897"/>
          <a:ext cx="28923746" cy="1648513"/>
        </a:xfrm>
        <a:prstGeom prst="notchedRightArrow">
          <a:avLst/>
        </a:prstGeom>
        <a:solidFill>
          <a:srgbClr val="0092A6"/>
        </a:solidFill>
        <a:ln>
          <a:noFill/>
        </a:ln>
        <a:effectLst/>
      </dsp:spPr>
      <dsp:style>
        <a:lnRef idx="0">
          <a:scrgbClr r="0" g="0" b="0"/>
        </a:lnRef>
        <a:fillRef idx="1">
          <a:scrgbClr r="0" g="0" b="0"/>
        </a:fillRef>
        <a:effectRef idx="0">
          <a:scrgbClr r="0" g="0" b="0"/>
        </a:effectRef>
        <a:fontRef idx="minor"/>
      </dsp:style>
    </dsp:sp>
    <dsp:sp modelId="{91A9BDBC-F7AE-48EE-BE9E-6622E40CDD2F}">
      <dsp:nvSpPr>
        <dsp:cNvPr id="0" name=""/>
        <dsp:cNvSpPr/>
      </dsp:nvSpPr>
      <dsp:spPr>
        <a:xfrm>
          <a:off x="3625928" y="1269"/>
          <a:ext cx="12030960" cy="164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cy-GB" sz="2400" b="1" kern="1200" dirty="0">
              <a:solidFill>
                <a:srgbClr val="055445"/>
              </a:solidFill>
            </a:rPr>
            <a:t>Hydref/</a:t>
          </a:r>
          <a:r>
            <a:rPr lang="en-GB" sz="2400" b="1" kern="1200" dirty="0">
              <a:solidFill>
                <a:srgbClr val="055445"/>
              </a:solidFill>
            </a:rPr>
            <a:t>Autumn 2024 </a:t>
          </a:r>
        </a:p>
        <a:p>
          <a:pPr marL="0" lvl="0" indent="0" algn="ctr" defTabSz="1066800">
            <a:lnSpc>
              <a:spcPct val="90000"/>
            </a:lnSpc>
            <a:spcBef>
              <a:spcPct val="0"/>
            </a:spcBef>
            <a:spcAft>
              <a:spcPct val="35000"/>
            </a:spcAft>
            <a:buNone/>
          </a:pPr>
          <a:r>
            <a:rPr lang="cy-GB" sz="2400" kern="1200" dirty="0"/>
            <a:t>Cwblhau dyluniad manwl, archwilio’r tir a chychwyn ymgysylltu â chontractwyr.</a:t>
          </a:r>
        </a:p>
        <a:p>
          <a:pPr marL="0" lvl="0" indent="0" algn="ctr" defTabSz="1066800">
            <a:lnSpc>
              <a:spcPct val="90000"/>
            </a:lnSpc>
            <a:spcBef>
              <a:spcPct val="0"/>
            </a:spcBef>
            <a:spcAft>
              <a:spcPct val="35000"/>
            </a:spcAft>
            <a:buNone/>
          </a:pPr>
          <a:r>
            <a:rPr lang="cy-GB" sz="2400" kern="1200" dirty="0"/>
            <a:t>Ceisio cyllid ar gyfer adeiladu.</a:t>
          </a:r>
          <a:endParaRPr lang="en-GB" sz="2400" b="1" kern="1200" dirty="0"/>
        </a:p>
        <a:p>
          <a:pPr marL="0" lvl="0" indent="0" algn="ctr" defTabSz="1066800">
            <a:lnSpc>
              <a:spcPct val="90000"/>
            </a:lnSpc>
            <a:spcBef>
              <a:spcPct val="0"/>
            </a:spcBef>
            <a:spcAft>
              <a:spcPct val="35000"/>
            </a:spcAft>
            <a:buNone/>
          </a:pPr>
          <a:r>
            <a:rPr lang="en-GB" sz="2400" kern="1200" dirty="0"/>
            <a:t>Completion of Detailed Design, Ground Investigation and Early Contractor Engagement.</a:t>
          </a:r>
        </a:p>
        <a:p>
          <a:pPr marL="0" lvl="0" indent="0" algn="ctr" defTabSz="1066800">
            <a:lnSpc>
              <a:spcPct val="90000"/>
            </a:lnSpc>
            <a:spcBef>
              <a:spcPct val="0"/>
            </a:spcBef>
            <a:spcAft>
              <a:spcPct val="35000"/>
            </a:spcAft>
            <a:buNone/>
          </a:pPr>
          <a:r>
            <a:rPr lang="en-GB" sz="2400" kern="1200" dirty="0"/>
            <a:t>Seek funding for construction.</a:t>
          </a:r>
        </a:p>
      </dsp:txBody>
      <dsp:txXfrm>
        <a:off x="3625928" y="1269"/>
        <a:ext cx="12030960" cy="1648513"/>
      </dsp:txXfrm>
    </dsp:sp>
    <dsp:sp modelId="{BF95FD18-2ADC-4ACE-94E6-88C1C525F413}">
      <dsp:nvSpPr>
        <dsp:cNvPr id="0" name=""/>
        <dsp:cNvSpPr/>
      </dsp:nvSpPr>
      <dsp:spPr>
        <a:xfrm>
          <a:off x="9435325" y="1862127"/>
          <a:ext cx="412128" cy="412128"/>
        </a:xfrm>
        <a:prstGeom prst="ellipse">
          <a:avLst/>
        </a:prstGeom>
        <a:solidFill>
          <a:srgbClr val="B6CD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AE502D-CAD9-4C87-BEE5-96BB1562627A}">
      <dsp:nvSpPr>
        <dsp:cNvPr id="0" name=""/>
        <dsp:cNvSpPr/>
      </dsp:nvSpPr>
      <dsp:spPr>
        <a:xfrm>
          <a:off x="12405828" y="2472770"/>
          <a:ext cx="6660370" cy="164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b="1" kern="1200" dirty="0">
              <a:solidFill>
                <a:srgbClr val="055445"/>
              </a:solidFill>
            </a:rPr>
            <a:t>Mai/</a:t>
          </a:r>
          <a:r>
            <a:rPr lang="en-GB" sz="2400" b="1" kern="1200" dirty="0">
              <a:solidFill>
                <a:srgbClr val="055445"/>
              </a:solidFill>
              <a:latin typeface="Calibri" panose="020F0502020204030204"/>
              <a:ea typeface="+mn-ea"/>
              <a:cs typeface="+mn-cs"/>
            </a:rPr>
            <a:t>May</a:t>
          </a:r>
          <a:r>
            <a:rPr lang="en-GB" sz="2400" b="1" kern="1200" dirty="0">
              <a:solidFill>
                <a:srgbClr val="055445"/>
              </a:solidFill>
            </a:rPr>
            <a:t> 2025 </a:t>
          </a:r>
        </a:p>
        <a:p>
          <a:pPr marL="0" lvl="0" indent="0" algn="ctr" defTabSz="1066800">
            <a:lnSpc>
              <a:spcPct val="90000"/>
            </a:lnSpc>
            <a:spcBef>
              <a:spcPct val="0"/>
            </a:spcBef>
            <a:spcAft>
              <a:spcPct val="35000"/>
            </a:spcAft>
            <a:buNone/>
          </a:pPr>
          <a:r>
            <a:rPr lang="cy-gb" sz="2400" kern="1200" dirty="0"/>
            <a:t>Dechrau Adeiladu (yn amodol ar gyllid)</a:t>
          </a:r>
          <a:endParaRPr lang="en-GB" sz="2400" kern="1200" dirty="0"/>
        </a:p>
        <a:p>
          <a:pPr marL="0" lvl="0" indent="0" algn="ctr" defTabSz="1066800">
            <a:lnSpc>
              <a:spcPct val="90000"/>
            </a:lnSpc>
            <a:spcBef>
              <a:spcPct val="0"/>
            </a:spcBef>
            <a:spcAft>
              <a:spcPct val="35000"/>
            </a:spcAft>
            <a:buNone/>
          </a:pPr>
          <a:r>
            <a:rPr lang="en-GB" sz="2400" kern="1200" dirty="0"/>
            <a:t>Construction Start (subject to funding)</a:t>
          </a:r>
        </a:p>
      </dsp:txBody>
      <dsp:txXfrm>
        <a:off x="12405828" y="2472770"/>
        <a:ext cx="6660370" cy="1648513"/>
      </dsp:txXfrm>
    </dsp:sp>
    <dsp:sp modelId="{41EEE9B0-427E-4E3F-BE3B-1C88CDBEC327}">
      <dsp:nvSpPr>
        <dsp:cNvPr id="0" name=""/>
        <dsp:cNvSpPr/>
      </dsp:nvSpPr>
      <dsp:spPr>
        <a:xfrm>
          <a:off x="15494916" y="1854577"/>
          <a:ext cx="412128" cy="412128"/>
        </a:xfrm>
        <a:prstGeom prst="ellipse">
          <a:avLst/>
        </a:prstGeom>
        <a:solidFill>
          <a:srgbClr val="B6CD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9E76A-68E0-48A8-86E0-0407B4D3F5A8}">
      <dsp:nvSpPr>
        <dsp:cNvPr id="0" name=""/>
        <dsp:cNvSpPr/>
      </dsp:nvSpPr>
      <dsp:spPr>
        <a:xfrm>
          <a:off x="19399217" y="0"/>
          <a:ext cx="6660370" cy="164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cy-gb" sz="2400" b="1" kern="1200" dirty="0">
              <a:solidFill>
                <a:srgbClr val="055445"/>
              </a:solidFill>
            </a:rPr>
            <a:t>Hydref/</a:t>
          </a:r>
          <a:r>
            <a:rPr lang="en-GB" sz="2400" b="1" kern="1200" dirty="0">
              <a:solidFill>
                <a:srgbClr val="055445"/>
              </a:solidFill>
            </a:rPr>
            <a:t>October 2025</a:t>
          </a:r>
          <a:endParaRPr lang="en-GB" sz="2400" kern="1200" dirty="0">
            <a:solidFill>
              <a:srgbClr val="055445"/>
            </a:solidFill>
          </a:endParaRPr>
        </a:p>
        <a:p>
          <a:pPr marL="0" lvl="0" indent="0" algn="ctr" defTabSz="1066800">
            <a:lnSpc>
              <a:spcPct val="90000"/>
            </a:lnSpc>
            <a:spcBef>
              <a:spcPct val="0"/>
            </a:spcBef>
            <a:spcAft>
              <a:spcPct val="35000"/>
            </a:spcAft>
            <a:buNone/>
          </a:pPr>
          <a:r>
            <a:rPr lang="cy-gb" sz="2400" kern="1200" dirty="0"/>
            <a:t>Gwaith Adeiladu wedi'i Gwblhau</a:t>
          </a:r>
        </a:p>
        <a:p>
          <a:pPr marL="0" lvl="0" indent="0" algn="ctr" defTabSz="1066800">
            <a:lnSpc>
              <a:spcPct val="90000"/>
            </a:lnSpc>
            <a:spcBef>
              <a:spcPct val="0"/>
            </a:spcBef>
            <a:spcAft>
              <a:spcPct val="35000"/>
            </a:spcAft>
            <a:buNone/>
          </a:pPr>
          <a:r>
            <a:rPr lang="en-GB" sz="2400" kern="1200" dirty="0"/>
            <a:t>Construction Complete</a:t>
          </a:r>
        </a:p>
      </dsp:txBody>
      <dsp:txXfrm>
        <a:off x="19399217" y="0"/>
        <a:ext cx="6660370" cy="1648513"/>
      </dsp:txXfrm>
    </dsp:sp>
    <dsp:sp modelId="{4CE2FB40-847F-465E-B795-236A8450F726}">
      <dsp:nvSpPr>
        <dsp:cNvPr id="0" name=""/>
        <dsp:cNvSpPr/>
      </dsp:nvSpPr>
      <dsp:spPr>
        <a:xfrm>
          <a:off x="22488305" y="1854577"/>
          <a:ext cx="412128" cy="412128"/>
        </a:xfrm>
        <a:prstGeom prst="ellipse">
          <a:avLst/>
        </a:prstGeom>
        <a:solidFill>
          <a:srgbClr val="B6CD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8350865" cy="1497805"/>
          </a:xfrm>
          <a:prstGeom prst="rect">
            <a:avLst/>
          </a:prstGeom>
        </p:spPr>
        <p:txBody>
          <a:bodyPr vert="horz" lIns="412376" tIns="206188" rIns="412376" bIns="206188" rtlCol="0"/>
          <a:lstStyle>
            <a:lvl1pPr algn="l">
              <a:defRPr sz="5400"/>
            </a:lvl1pPr>
          </a:lstStyle>
          <a:p>
            <a:endParaRPr lang="en-GB"/>
          </a:p>
        </p:txBody>
      </p:sp>
      <p:sp>
        <p:nvSpPr>
          <p:cNvPr id="3" name="Date Placeholder 2"/>
          <p:cNvSpPr>
            <a:spLocks noGrp="1"/>
          </p:cNvSpPr>
          <p:nvPr>
            <p:ph type="dt" idx="1"/>
          </p:nvPr>
        </p:nvSpPr>
        <p:spPr>
          <a:xfrm>
            <a:off x="23989935" y="0"/>
            <a:ext cx="18350865" cy="1497805"/>
          </a:xfrm>
          <a:prstGeom prst="rect">
            <a:avLst/>
          </a:prstGeom>
        </p:spPr>
        <p:txBody>
          <a:bodyPr vert="horz" lIns="412376" tIns="206188" rIns="412376" bIns="206188" rtlCol="0"/>
          <a:lstStyle>
            <a:lvl1pPr algn="r">
              <a:defRPr sz="5400"/>
            </a:lvl1pPr>
          </a:lstStyle>
          <a:p>
            <a:fld id="{46DDF068-D492-4811-9278-1D707BE0688B}" type="datetimeFigureOut">
              <a:rPr lang="en-GB" smtClean="0"/>
              <a:t>16/09/2024</a:t>
            </a:fld>
            <a:endParaRPr lang="en-GB"/>
          </a:p>
        </p:txBody>
      </p:sp>
      <p:sp>
        <p:nvSpPr>
          <p:cNvPr id="4" name="Slide Image Placeholder 3"/>
          <p:cNvSpPr>
            <a:spLocks noGrp="1" noRot="1" noChangeAspect="1"/>
          </p:cNvSpPr>
          <p:nvPr>
            <p:ph type="sldImg" idx="2"/>
          </p:nvPr>
        </p:nvSpPr>
        <p:spPr>
          <a:xfrm>
            <a:off x="14062075" y="3727450"/>
            <a:ext cx="14224000" cy="10063163"/>
          </a:xfrm>
          <a:prstGeom prst="rect">
            <a:avLst/>
          </a:prstGeom>
          <a:noFill/>
          <a:ln w="12700">
            <a:solidFill>
              <a:prstClr val="black"/>
            </a:solidFill>
          </a:ln>
        </p:spPr>
        <p:txBody>
          <a:bodyPr vert="horz" lIns="412376" tIns="206188" rIns="412376" bIns="206188" rtlCol="0" anchor="ctr"/>
          <a:lstStyle/>
          <a:p>
            <a:endParaRPr lang="en-GB"/>
          </a:p>
        </p:txBody>
      </p:sp>
      <p:sp>
        <p:nvSpPr>
          <p:cNvPr id="5" name="Notes Placeholder 4"/>
          <p:cNvSpPr>
            <a:spLocks noGrp="1"/>
          </p:cNvSpPr>
          <p:nvPr>
            <p:ph type="body" sz="quarter" idx="3"/>
          </p:nvPr>
        </p:nvSpPr>
        <p:spPr>
          <a:xfrm>
            <a:off x="4234815" y="14349923"/>
            <a:ext cx="33878520" cy="11740840"/>
          </a:xfrm>
          <a:prstGeom prst="rect">
            <a:avLst/>
          </a:prstGeom>
        </p:spPr>
        <p:txBody>
          <a:bodyPr vert="horz" lIns="412376" tIns="206188" rIns="412376" bIns="2061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28320214"/>
            <a:ext cx="18350865" cy="1497801"/>
          </a:xfrm>
          <a:prstGeom prst="rect">
            <a:avLst/>
          </a:prstGeom>
        </p:spPr>
        <p:txBody>
          <a:bodyPr vert="horz" lIns="412376" tIns="206188" rIns="412376" bIns="206188" rtlCol="0" anchor="b"/>
          <a:lstStyle>
            <a:lvl1pPr algn="l">
              <a:defRPr sz="5400"/>
            </a:lvl1pPr>
          </a:lstStyle>
          <a:p>
            <a:endParaRPr lang="en-GB"/>
          </a:p>
        </p:txBody>
      </p:sp>
      <p:sp>
        <p:nvSpPr>
          <p:cNvPr id="7" name="Slide Number Placeholder 6"/>
          <p:cNvSpPr>
            <a:spLocks noGrp="1"/>
          </p:cNvSpPr>
          <p:nvPr>
            <p:ph type="sldNum" sz="quarter" idx="5"/>
          </p:nvPr>
        </p:nvSpPr>
        <p:spPr>
          <a:xfrm>
            <a:off x="23989935" y="28320214"/>
            <a:ext cx="18350865" cy="1497801"/>
          </a:xfrm>
          <a:prstGeom prst="rect">
            <a:avLst/>
          </a:prstGeom>
        </p:spPr>
        <p:txBody>
          <a:bodyPr vert="horz" lIns="412376" tIns="206188" rIns="412376" bIns="206188" rtlCol="0" anchor="b"/>
          <a:lstStyle>
            <a:lvl1pPr algn="r">
              <a:defRPr sz="5400"/>
            </a:lvl1pPr>
          </a:lstStyle>
          <a:p>
            <a:fld id="{96CD7011-BA63-421D-A527-5C66B2638A4C}" type="slidenum">
              <a:rPr lang="en-GB" smtClean="0"/>
              <a:t>‹#›</a:t>
            </a:fld>
            <a:endParaRPr lang="en-GB"/>
          </a:p>
        </p:txBody>
      </p:sp>
    </p:spTree>
    <p:extLst>
      <p:ext uri="{BB962C8B-B14F-4D97-AF65-F5344CB8AC3E}">
        <p14:creationId xmlns:p14="http://schemas.microsoft.com/office/powerpoint/2010/main" val="347953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1</a:t>
            </a:fld>
            <a:endParaRPr lang="en-GB"/>
          </a:p>
        </p:txBody>
      </p:sp>
    </p:spTree>
    <p:extLst>
      <p:ext uri="{BB962C8B-B14F-4D97-AF65-F5344CB8AC3E}">
        <p14:creationId xmlns:p14="http://schemas.microsoft.com/office/powerpoint/2010/main" val="63486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2</a:t>
            </a:fld>
            <a:endParaRPr lang="en-GB"/>
          </a:p>
        </p:txBody>
      </p:sp>
    </p:spTree>
    <p:extLst>
      <p:ext uri="{BB962C8B-B14F-4D97-AF65-F5344CB8AC3E}">
        <p14:creationId xmlns:p14="http://schemas.microsoft.com/office/powerpoint/2010/main" val="1006243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3</a:t>
            </a:fld>
            <a:endParaRPr lang="en-GB"/>
          </a:p>
        </p:txBody>
      </p:sp>
    </p:spTree>
    <p:extLst>
      <p:ext uri="{BB962C8B-B14F-4D97-AF65-F5344CB8AC3E}">
        <p14:creationId xmlns:p14="http://schemas.microsoft.com/office/powerpoint/2010/main" val="774504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4</a:t>
            </a:fld>
            <a:endParaRPr lang="en-GB"/>
          </a:p>
        </p:txBody>
      </p:sp>
    </p:spTree>
    <p:extLst>
      <p:ext uri="{BB962C8B-B14F-4D97-AF65-F5344CB8AC3E}">
        <p14:creationId xmlns:p14="http://schemas.microsoft.com/office/powerpoint/2010/main" val="2087994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5</a:t>
            </a:fld>
            <a:endParaRPr lang="en-GB"/>
          </a:p>
        </p:txBody>
      </p:sp>
    </p:spTree>
    <p:extLst>
      <p:ext uri="{BB962C8B-B14F-4D97-AF65-F5344CB8AC3E}">
        <p14:creationId xmlns:p14="http://schemas.microsoft.com/office/powerpoint/2010/main" val="4241222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6</a:t>
            </a:fld>
            <a:endParaRPr lang="en-GB"/>
          </a:p>
        </p:txBody>
      </p:sp>
    </p:spTree>
    <p:extLst>
      <p:ext uri="{BB962C8B-B14F-4D97-AF65-F5344CB8AC3E}">
        <p14:creationId xmlns:p14="http://schemas.microsoft.com/office/powerpoint/2010/main" val="243842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CD7011-BA63-421D-A527-5C66B2638A4C}" type="slidenum">
              <a:rPr lang="en-GB" smtClean="0"/>
              <a:t>7</a:t>
            </a:fld>
            <a:endParaRPr lang="en-GB"/>
          </a:p>
        </p:txBody>
      </p:sp>
    </p:spTree>
    <p:extLst>
      <p:ext uri="{BB962C8B-B14F-4D97-AF65-F5344CB8AC3E}">
        <p14:creationId xmlns:p14="http://schemas.microsoft.com/office/powerpoint/2010/main" val="1191627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3505566"/>
            <a:ext cx="25733931" cy="7457381"/>
          </a:xfrm>
        </p:spPr>
        <p:txBody>
          <a:bodyPr anchor="b"/>
          <a:lstStyle>
            <a:lvl1pPr algn="ctr">
              <a:defRPr sz="18740"/>
            </a:lvl1pPr>
          </a:lstStyle>
          <a:p>
            <a:r>
              <a:rPr lang="en-US"/>
              <a:t>Click to edit Master title style</a:t>
            </a:r>
            <a:endParaRPr lang="en-US" dirty="0"/>
          </a:p>
        </p:txBody>
      </p:sp>
      <p:sp>
        <p:nvSpPr>
          <p:cNvPr id="3" name="Subtitle 2"/>
          <p:cNvSpPr>
            <a:spLocks noGrp="1"/>
          </p:cNvSpPr>
          <p:nvPr>
            <p:ph type="subTitle" idx="1"/>
          </p:nvPr>
        </p:nvSpPr>
        <p:spPr>
          <a:xfrm>
            <a:off x="3784402" y="11250533"/>
            <a:ext cx="22706410" cy="5171573"/>
          </a:xfrm>
        </p:spPr>
        <p:txBody>
          <a:bodyPr/>
          <a:lstStyle>
            <a:lvl1pPr marL="0" indent="0" algn="ctr">
              <a:buNone/>
              <a:defRPr sz="7496"/>
            </a:lvl1pPr>
            <a:lvl2pPr marL="1428018" indent="0" algn="ctr">
              <a:buNone/>
              <a:defRPr sz="6247"/>
            </a:lvl2pPr>
            <a:lvl3pPr marL="2856037" indent="0" algn="ctr">
              <a:buNone/>
              <a:defRPr sz="5622"/>
            </a:lvl3pPr>
            <a:lvl4pPr marL="4284055" indent="0" algn="ctr">
              <a:buNone/>
              <a:defRPr sz="4997"/>
            </a:lvl4pPr>
            <a:lvl5pPr marL="5712074" indent="0" algn="ctr">
              <a:buNone/>
              <a:defRPr sz="4997"/>
            </a:lvl5pPr>
            <a:lvl6pPr marL="7140092" indent="0" algn="ctr">
              <a:buNone/>
              <a:defRPr sz="4997"/>
            </a:lvl6pPr>
            <a:lvl7pPr marL="8568111" indent="0" algn="ctr">
              <a:buNone/>
              <a:defRPr sz="4997"/>
            </a:lvl7pPr>
            <a:lvl8pPr marL="9996129" indent="0" algn="ctr">
              <a:buNone/>
              <a:defRPr sz="4997"/>
            </a:lvl8pPr>
            <a:lvl9pPr marL="11424148" indent="0" algn="ctr">
              <a:buNone/>
              <a:defRPr sz="49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1DC47B-32E3-46C3-AC9C-00FFA7618AC7}"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2669327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DC47B-32E3-46C3-AC9C-00FFA7618AC7}"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2393299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1140424"/>
            <a:ext cx="6528093" cy="181525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1140424"/>
            <a:ext cx="19205838" cy="181525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DC47B-32E3-46C3-AC9C-00FFA7618AC7}"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1762121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1DC47B-32E3-46C3-AC9C-00FFA7618AC7}"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32490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5340166"/>
            <a:ext cx="26112371" cy="8910181"/>
          </a:xfrm>
        </p:spPr>
        <p:txBody>
          <a:bodyPr anchor="b"/>
          <a:lstStyle>
            <a:lvl1pPr>
              <a:defRPr sz="18740"/>
            </a:lvl1pPr>
          </a:lstStyle>
          <a:p>
            <a:r>
              <a:rPr lang="en-US"/>
              <a:t>Click to edit Master title style</a:t>
            </a:r>
            <a:endParaRPr lang="en-US" dirty="0"/>
          </a:p>
        </p:txBody>
      </p:sp>
      <p:sp>
        <p:nvSpPr>
          <p:cNvPr id="3" name="Text Placeholder 2"/>
          <p:cNvSpPr>
            <a:spLocks noGrp="1"/>
          </p:cNvSpPr>
          <p:nvPr>
            <p:ph type="body" idx="1"/>
          </p:nvPr>
        </p:nvSpPr>
        <p:spPr>
          <a:xfrm>
            <a:off x="2065654" y="14334640"/>
            <a:ext cx="26112371" cy="4685654"/>
          </a:xfrm>
        </p:spPr>
        <p:txBody>
          <a:bodyPr/>
          <a:lstStyle>
            <a:lvl1pPr marL="0" indent="0">
              <a:buNone/>
              <a:defRPr sz="7496">
                <a:solidFill>
                  <a:schemeClr val="tx1"/>
                </a:solidFill>
              </a:defRPr>
            </a:lvl1pPr>
            <a:lvl2pPr marL="1428018" indent="0">
              <a:buNone/>
              <a:defRPr sz="6247">
                <a:solidFill>
                  <a:schemeClr val="tx1">
                    <a:tint val="75000"/>
                  </a:schemeClr>
                </a:solidFill>
              </a:defRPr>
            </a:lvl2pPr>
            <a:lvl3pPr marL="2856037" indent="0">
              <a:buNone/>
              <a:defRPr sz="5622">
                <a:solidFill>
                  <a:schemeClr val="tx1">
                    <a:tint val="75000"/>
                  </a:schemeClr>
                </a:solidFill>
              </a:defRPr>
            </a:lvl3pPr>
            <a:lvl4pPr marL="4284055" indent="0">
              <a:buNone/>
              <a:defRPr sz="4997">
                <a:solidFill>
                  <a:schemeClr val="tx1">
                    <a:tint val="75000"/>
                  </a:schemeClr>
                </a:solidFill>
              </a:defRPr>
            </a:lvl4pPr>
            <a:lvl5pPr marL="5712074" indent="0">
              <a:buNone/>
              <a:defRPr sz="4997">
                <a:solidFill>
                  <a:schemeClr val="tx1">
                    <a:tint val="75000"/>
                  </a:schemeClr>
                </a:solidFill>
              </a:defRPr>
            </a:lvl5pPr>
            <a:lvl6pPr marL="7140092" indent="0">
              <a:buNone/>
              <a:defRPr sz="4997">
                <a:solidFill>
                  <a:schemeClr val="tx1">
                    <a:tint val="75000"/>
                  </a:schemeClr>
                </a:solidFill>
              </a:defRPr>
            </a:lvl6pPr>
            <a:lvl7pPr marL="8568111" indent="0">
              <a:buNone/>
              <a:defRPr sz="4997">
                <a:solidFill>
                  <a:schemeClr val="tx1">
                    <a:tint val="75000"/>
                  </a:schemeClr>
                </a:solidFill>
              </a:defRPr>
            </a:lvl7pPr>
            <a:lvl8pPr marL="9996129" indent="0">
              <a:buNone/>
              <a:defRPr sz="4997">
                <a:solidFill>
                  <a:schemeClr val="tx1">
                    <a:tint val="75000"/>
                  </a:schemeClr>
                </a:solidFill>
              </a:defRPr>
            </a:lvl8pPr>
            <a:lvl9pPr marL="11424148" indent="0">
              <a:buNone/>
              <a:defRPr sz="49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1DC47B-32E3-46C3-AC9C-00FFA7618AC7}"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167562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5702120"/>
            <a:ext cx="12866966" cy="13590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5702120"/>
            <a:ext cx="12866966" cy="13590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1DC47B-32E3-46C3-AC9C-00FFA7618AC7}" type="datetimeFigureOut">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3941069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1140428"/>
            <a:ext cx="26112371" cy="41402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5250910"/>
            <a:ext cx="12807832" cy="2573390"/>
          </a:xfrm>
        </p:spPr>
        <p:txBody>
          <a:bodyPr anchor="b"/>
          <a:lstStyle>
            <a:lvl1pPr marL="0" indent="0">
              <a:buNone/>
              <a:defRPr sz="7496" b="1"/>
            </a:lvl1pPr>
            <a:lvl2pPr marL="1428018" indent="0">
              <a:buNone/>
              <a:defRPr sz="6247" b="1"/>
            </a:lvl2pPr>
            <a:lvl3pPr marL="2856037" indent="0">
              <a:buNone/>
              <a:defRPr sz="5622" b="1"/>
            </a:lvl3pPr>
            <a:lvl4pPr marL="4284055" indent="0">
              <a:buNone/>
              <a:defRPr sz="4997" b="1"/>
            </a:lvl4pPr>
            <a:lvl5pPr marL="5712074" indent="0">
              <a:buNone/>
              <a:defRPr sz="4997" b="1"/>
            </a:lvl5pPr>
            <a:lvl6pPr marL="7140092" indent="0">
              <a:buNone/>
              <a:defRPr sz="4997" b="1"/>
            </a:lvl6pPr>
            <a:lvl7pPr marL="8568111" indent="0">
              <a:buNone/>
              <a:defRPr sz="4997" b="1"/>
            </a:lvl7pPr>
            <a:lvl8pPr marL="9996129" indent="0">
              <a:buNone/>
              <a:defRPr sz="4997" b="1"/>
            </a:lvl8pPr>
            <a:lvl9pPr marL="11424148" indent="0">
              <a:buNone/>
              <a:defRPr sz="4997" b="1"/>
            </a:lvl9pPr>
          </a:lstStyle>
          <a:p>
            <a:pPr lvl="0"/>
            <a:r>
              <a:rPr lang="en-US"/>
              <a:t>Click to edit Master text styles</a:t>
            </a:r>
          </a:p>
        </p:txBody>
      </p:sp>
      <p:sp>
        <p:nvSpPr>
          <p:cNvPr id="4" name="Content Placeholder 3"/>
          <p:cNvSpPr>
            <a:spLocks noGrp="1"/>
          </p:cNvSpPr>
          <p:nvPr>
            <p:ph sz="half" idx="2"/>
          </p:nvPr>
        </p:nvSpPr>
        <p:spPr>
          <a:xfrm>
            <a:off x="2085368" y="7824301"/>
            <a:ext cx="12807832" cy="11508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5250910"/>
            <a:ext cx="12870909" cy="2573390"/>
          </a:xfrm>
        </p:spPr>
        <p:txBody>
          <a:bodyPr anchor="b"/>
          <a:lstStyle>
            <a:lvl1pPr marL="0" indent="0">
              <a:buNone/>
              <a:defRPr sz="7496" b="1"/>
            </a:lvl1pPr>
            <a:lvl2pPr marL="1428018" indent="0">
              <a:buNone/>
              <a:defRPr sz="6247" b="1"/>
            </a:lvl2pPr>
            <a:lvl3pPr marL="2856037" indent="0">
              <a:buNone/>
              <a:defRPr sz="5622" b="1"/>
            </a:lvl3pPr>
            <a:lvl4pPr marL="4284055" indent="0">
              <a:buNone/>
              <a:defRPr sz="4997" b="1"/>
            </a:lvl4pPr>
            <a:lvl5pPr marL="5712074" indent="0">
              <a:buNone/>
              <a:defRPr sz="4997" b="1"/>
            </a:lvl5pPr>
            <a:lvl6pPr marL="7140092" indent="0">
              <a:buNone/>
              <a:defRPr sz="4997" b="1"/>
            </a:lvl6pPr>
            <a:lvl7pPr marL="8568111" indent="0">
              <a:buNone/>
              <a:defRPr sz="4997" b="1"/>
            </a:lvl7pPr>
            <a:lvl8pPr marL="9996129" indent="0">
              <a:buNone/>
              <a:defRPr sz="4997" b="1"/>
            </a:lvl8pPr>
            <a:lvl9pPr marL="11424148" indent="0">
              <a:buNone/>
              <a:defRPr sz="4997" b="1"/>
            </a:lvl9pPr>
          </a:lstStyle>
          <a:p>
            <a:pPr lvl="0"/>
            <a:r>
              <a:rPr lang="en-US"/>
              <a:t>Click to edit Master text styles</a:t>
            </a:r>
          </a:p>
        </p:txBody>
      </p:sp>
      <p:sp>
        <p:nvSpPr>
          <p:cNvPr id="6" name="Content Placeholder 5"/>
          <p:cNvSpPr>
            <a:spLocks noGrp="1"/>
          </p:cNvSpPr>
          <p:nvPr>
            <p:ph sz="quarter" idx="4"/>
          </p:nvPr>
        </p:nvSpPr>
        <p:spPr>
          <a:xfrm>
            <a:off x="15326828" y="7824301"/>
            <a:ext cx="12870909" cy="115083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1DC47B-32E3-46C3-AC9C-00FFA7618AC7}" type="datetimeFigureOut">
              <a:rPr lang="en-GB" smtClean="0"/>
              <a:t>16/09/2024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239532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1DC47B-32E3-46C3-AC9C-00FFA7618AC7}" type="datetimeFigureOut">
              <a:rPr lang="en-GB" smtClean="0"/>
              <a:t>16/09/2024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267994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DC47B-32E3-46C3-AC9C-00FFA7618AC7}" type="datetimeFigureOut">
              <a:rPr lang="en-GB" smtClean="0"/>
              <a:t>16/09/2024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305746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1428009"/>
            <a:ext cx="9764544" cy="4998032"/>
          </a:xfrm>
        </p:spPr>
        <p:txBody>
          <a:bodyPr anchor="b"/>
          <a:lstStyle>
            <a:lvl1pPr>
              <a:defRPr sz="9995"/>
            </a:lvl1pPr>
          </a:lstStyle>
          <a:p>
            <a:r>
              <a:rPr lang="en-US"/>
              <a:t>Click to edit Master title style</a:t>
            </a:r>
            <a:endParaRPr lang="en-US" dirty="0"/>
          </a:p>
        </p:txBody>
      </p:sp>
      <p:sp>
        <p:nvSpPr>
          <p:cNvPr id="3" name="Content Placeholder 2"/>
          <p:cNvSpPr>
            <a:spLocks noGrp="1"/>
          </p:cNvSpPr>
          <p:nvPr>
            <p:ph idx="1"/>
          </p:nvPr>
        </p:nvSpPr>
        <p:spPr>
          <a:xfrm>
            <a:off x="12870909" y="3084108"/>
            <a:ext cx="15326827" cy="15222181"/>
          </a:xfrm>
        </p:spPr>
        <p:txBody>
          <a:bodyPr/>
          <a:lstStyle>
            <a:lvl1pPr>
              <a:defRPr sz="9995"/>
            </a:lvl1pPr>
            <a:lvl2pPr>
              <a:defRPr sz="8746"/>
            </a:lvl2pPr>
            <a:lvl3pPr>
              <a:defRPr sz="7496"/>
            </a:lvl3pPr>
            <a:lvl4pPr>
              <a:defRPr sz="6247"/>
            </a:lvl4pPr>
            <a:lvl5pPr>
              <a:defRPr sz="6247"/>
            </a:lvl5pPr>
            <a:lvl6pPr>
              <a:defRPr sz="6247"/>
            </a:lvl6pPr>
            <a:lvl7pPr>
              <a:defRPr sz="6247"/>
            </a:lvl7pPr>
            <a:lvl8pPr>
              <a:defRPr sz="6247"/>
            </a:lvl8pPr>
            <a:lvl9pPr>
              <a:defRPr sz="62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6426041"/>
            <a:ext cx="9764544" cy="11905037"/>
          </a:xfrm>
        </p:spPr>
        <p:txBody>
          <a:bodyPr/>
          <a:lstStyle>
            <a:lvl1pPr marL="0" indent="0">
              <a:buNone/>
              <a:defRPr sz="4997"/>
            </a:lvl1pPr>
            <a:lvl2pPr marL="1428018" indent="0">
              <a:buNone/>
              <a:defRPr sz="4373"/>
            </a:lvl2pPr>
            <a:lvl3pPr marL="2856037" indent="0">
              <a:buNone/>
              <a:defRPr sz="3748"/>
            </a:lvl3pPr>
            <a:lvl4pPr marL="4284055" indent="0">
              <a:buNone/>
              <a:defRPr sz="3123"/>
            </a:lvl4pPr>
            <a:lvl5pPr marL="5712074" indent="0">
              <a:buNone/>
              <a:defRPr sz="3123"/>
            </a:lvl5pPr>
            <a:lvl6pPr marL="7140092" indent="0">
              <a:buNone/>
              <a:defRPr sz="3123"/>
            </a:lvl6pPr>
            <a:lvl7pPr marL="8568111" indent="0">
              <a:buNone/>
              <a:defRPr sz="3123"/>
            </a:lvl7pPr>
            <a:lvl8pPr marL="9996129" indent="0">
              <a:buNone/>
              <a:defRPr sz="3123"/>
            </a:lvl8pPr>
            <a:lvl9pPr marL="11424148" indent="0">
              <a:buNone/>
              <a:defRPr sz="3123"/>
            </a:lvl9pPr>
          </a:lstStyle>
          <a:p>
            <a:pPr lvl="0"/>
            <a:r>
              <a:rPr lang="en-US"/>
              <a:t>Click to edit Master text styles</a:t>
            </a:r>
          </a:p>
        </p:txBody>
      </p:sp>
      <p:sp>
        <p:nvSpPr>
          <p:cNvPr id="5" name="Date Placeholder 4"/>
          <p:cNvSpPr>
            <a:spLocks noGrp="1"/>
          </p:cNvSpPr>
          <p:nvPr>
            <p:ph type="dt" sz="half" idx="10"/>
          </p:nvPr>
        </p:nvSpPr>
        <p:spPr/>
        <p:txBody>
          <a:bodyPr/>
          <a:lstStyle/>
          <a:p>
            <a:fld id="{0B1DC47B-32E3-46C3-AC9C-00FFA7618AC7}" type="datetimeFigureOut">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3631722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1428009"/>
            <a:ext cx="9764544" cy="4998032"/>
          </a:xfrm>
        </p:spPr>
        <p:txBody>
          <a:bodyPr anchor="b"/>
          <a:lstStyle>
            <a:lvl1pPr>
              <a:defRPr sz="99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3084108"/>
            <a:ext cx="15326827" cy="15222181"/>
          </a:xfrm>
        </p:spPr>
        <p:txBody>
          <a:bodyPr anchor="t"/>
          <a:lstStyle>
            <a:lvl1pPr marL="0" indent="0">
              <a:buNone/>
              <a:defRPr sz="9995"/>
            </a:lvl1pPr>
            <a:lvl2pPr marL="1428018" indent="0">
              <a:buNone/>
              <a:defRPr sz="8746"/>
            </a:lvl2pPr>
            <a:lvl3pPr marL="2856037" indent="0">
              <a:buNone/>
              <a:defRPr sz="7496"/>
            </a:lvl3pPr>
            <a:lvl4pPr marL="4284055" indent="0">
              <a:buNone/>
              <a:defRPr sz="6247"/>
            </a:lvl4pPr>
            <a:lvl5pPr marL="5712074" indent="0">
              <a:buNone/>
              <a:defRPr sz="6247"/>
            </a:lvl5pPr>
            <a:lvl6pPr marL="7140092" indent="0">
              <a:buNone/>
              <a:defRPr sz="6247"/>
            </a:lvl6pPr>
            <a:lvl7pPr marL="8568111" indent="0">
              <a:buNone/>
              <a:defRPr sz="6247"/>
            </a:lvl7pPr>
            <a:lvl8pPr marL="9996129" indent="0">
              <a:buNone/>
              <a:defRPr sz="6247"/>
            </a:lvl8pPr>
            <a:lvl9pPr marL="11424148" indent="0">
              <a:buNone/>
              <a:defRPr sz="6247"/>
            </a:lvl9pPr>
          </a:lstStyle>
          <a:p>
            <a:r>
              <a:rPr lang="en-US"/>
              <a:t>Click icon to add picture</a:t>
            </a:r>
            <a:endParaRPr lang="en-US" dirty="0"/>
          </a:p>
        </p:txBody>
      </p:sp>
      <p:sp>
        <p:nvSpPr>
          <p:cNvPr id="4" name="Text Placeholder 3"/>
          <p:cNvSpPr>
            <a:spLocks noGrp="1"/>
          </p:cNvSpPr>
          <p:nvPr>
            <p:ph type="body" sz="half" idx="2"/>
          </p:nvPr>
        </p:nvSpPr>
        <p:spPr>
          <a:xfrm>
            <a:off x="2085364" y="6426041"/>
            <a:ext cx="9764544" cy="11905037"/>
          </a:xfrm>
        </p:spPr>
        <p:txBody>
          <a:bodyPr/>
          <a:lstStyle>
            <a:lvl1pPr marL="0" indent="0">
              <a:buNone/>
              <a:defRPr sz="4997"/>
            </a:lvl1pPr>
            <a:lvl2pPr marL="1428018" indent="0">
              <a:buNone/>
              <a:defRPr sz="4373"/>
            </a:lvl2pPr>
            <a:lvl3pPr marL="2856037" indent="0">
              <a:buNone/>
              <a:defRPr sz="3748"/>
            </a:lvl3pPr>
            <a:lvl4pPr marL="4284055" indent="0">
              <a:buNone/>
              <a:defRPr sz="3123"/>
            </a:lvl4pPr>
            <a:lvl5pPr marL="5712074" indent="0">
              <a:buNone/>
              <a:defRPr sz="3123"/>
            </a:lvl5pPr>
            <a:lvl6pPr marL="7140092" indent="0">
              <a:buNone/>
              <a:defRPr sz="3123"/>
            </a:lvl6pPr>
            <a:lvl7pPr marL="8568111" indent="0">
              <a:buNone/>
              <a:defRPr sz="3123"/>
            </a:lvl7pPr>
            <a:lvl8pPr marL="9996129" indent="0">
              <a:buNone/>
              <a:defRPr sz="3123"/>
            </a:lvl8pPr>
            <a:lvl9pPr marL="11424148" indent="0">
              <a:buNone/>
              <a:defRPr sz="3123"/>
            </a:lvl9pPr>
          </a:lstStyle>
          <a:p>
            <a:pPr lvl="0"/>
            <a:r>
              <a:rPr lang="en-US"/>
              <a:t>Click to edit Master text styles</a:t>
            </a:r>
          </a:p>
        </p:txBody>
      </p:sp>
      <p:sp>
        <p:nvSpPr>
          <p:cNvPr id="5" name="Date Placeholder 4"/>
          <p:cNvSpPr>
            <a:spLocks noGrp="1"/>
          </p:cNvSpPr>
          <p:nvPr>
            <p:ph type="dt" sz="half" idx="10"/>
          </p:nvPr>
        </p:nvSpPr>
        <p:spPr/>
        <p:txBody>
          <a:bodyPr/>
          <a:lstStyle/>
          <a:p>
            <a:fld id="{0B1DC47B-32E3-46C3-AC9C-00FFA7618AC7}" type="datetimeFigureOut">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5FE0DE-3A51-4730-A181-20855D7C97A9}" type="slidenum">
              <a:rPr lang="en-GB" smtClean="0"/>
              <a:t>‹#›</a:t>
            </a:fld>
            <a:endParaRPr lang="en-GB"/>
          </a:p>
        </p:txBody>
      </p:sp>
    </p:spTree>
    <p:extLst>
      <p:ext uri="{BB962C8B-B14F-4D97-AF65-F5344CB8AC3E}">
        <p14:creationId xmlns:p14="http://schemas.microsoft.com/office/powerpoint/2010/main" val="3609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1140428"/>
            <a:ext cx="26112371" cy="41402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5702120"/>
            <a:ext cx="26112371" cy="135908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19853299"/>
            <a:ext cx="6811923" cy="1140424"/>
          </a:xfrm>
          <a:prstGeom prst="rect">
            <a:avLst/>
          </a:prstGeom>
        </p:spPr>
        <p:txBody>
          <a:bodyPr vert="horz" lIns="91440" tIns="45720" rIns="91440" bIns="45720" rtlCol="0" anchor="ctr"/>
          <a:lstStyle>
            <a:lvl1pPr algn="l">
              <a:defRPr sz="3748">
                <a:solidFill>
                  <a:schemeClr val="tx1">
                    <a:tint val="75000"/>
                  </a:schemeClr>
                </a:solidFill>
              </a:defRPr>
            </a:lvl1pPr>
          </a:lstStyle>
          <a:p>
            <a:fld id="{0B1DC47B-32E3-46C3-AC9C-00FFA7618AC7}" type="datetimeFigureOut">
              <a:rPr lang="en-GB" smtClean="0"/>
              <a:t>16/09/2024</a:t>
            </a:fld>
            <a:endParaRPr lang="en-GB"/>
          </a:p>
        </p:txBody>
      </p:sp>
      <p:sp>
        <p:nvSpPr>
          <p:cNvPr id="5" name="Footer Placeholder 4"/>
          <p:cNvSpPr>
            <a:spLocks noGrp="1"/>
          </p:cNvSpPr>
          <p:nvPr>
            <p:ph type="ftr" sz="quarter" idx="3"/>
          </p:nvPr>
        </p:nvSpPr>
        <p:spPr>
          <a:xfrm>
            <a:off x="10028665" y="19853299"/>
            <a:ext cx="10217884" cy="1140424"/>
          </a:xfrm>
          <a:prstGeom prst="rect">
            <a:avLst/>
          </a:prstGeom>
        </p:spPr>
        <p:txBody>
          <a:bodyPr vert="horz" lIns="91440" tIns="45720" rIns="91440" bIns="45720" rtlCol="0" anchor="ctr"/>
          <a:lstStyle>
            <a:lvl1pPr algn="ctr">
              <a:defRPr sz="3748">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21381869" y="19853299"/>
            <a:ext cx="6811923" cy="1140424"/>
          </a:xfrm>
          <a:prstGeom prst="rect">
            <a:avLst/>
          </a:prstGeom>
        </p:spPr>
        <p:txBody>
          <a:bodyPr vert="horz" lIns="91440" tIns="45720" rIns="91440" bIns="45720" rtlCol="0" anchor="ctr"/>
          <a:lstStyle>
            <a:lvl1pPr algn="r">
              <a:defRPr sz="3748">
                <a:solidFill>
                  <a:schemeClr val="tx1">
                    <a:tint val="75000"/>
                  </a:schemeClr>
                </a:solidFill>
              </a:defRPr>
            </a:lvl1pPr>
          </a:lstStyle>
          <a:p>
            <a:fld id="{CE5FE0DE-3A51-4730-A181-20855D7C97A9}" type="slidenum">
              <a:rPr lang="en-GB" smtClean="0"/>
              <a:t>‹#›</a:t>
            </a:fld>
            <a:endParaRPr lang="en-GB"/>
          </a:p>
        </p:txBody>
      </p:sp>
    </p:spTree>
    <p:extLst>
      <p:ext uri="{BB962C8B-B14F-4D97-AF65-F5344CB8AC3E}">
        <p14:creationId xmlns:p14="http://schemas.microsoft.com/office/powerpoint/2010/main" val="41258488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2856037" rtl="0" eaLnBrk="1" latinLnBrk="0" hangingPunct="1">
        <a:lnSpc>
          <a:spcPct val="90000"/>
        </a:lnSpc>
        <a:spcBef>
          <a:spcPct val="0"/>
        </a:spcBef>
        <a:buNone/>
        <a:defRPr sz="13743" kern="1200">
          <a:solidFill>
            <a:schemeClr val="tx1"/>
          </a:solidFill>
          <a:latin typeface="+mj-lt"/>
          <a:ea typeface="+mj-ea"/>
          <a:cs typeface="+mj-cs"/>
        </a:defRPr>
      </a:lvl1pPr>
    </p:titleStyle>
    <p:bodyStyle>
      <a:lvl1pPr marL="714009" indent="-714009" algn="l" defTabSz="2856037" rtl="0" eaLnBrk="1" latinLnBrk="0" hangingPunct="1">
        <a:lnSpc>
          <a:spcPct val="90000"/>
        </a:lnSpc>
        <a:spcBef>
          <a:spcPts val="3123"/>
        </a:spcBef>
        <a:buFont typeface="Arial" panose="020B0604020202020204" pitchFamily="34" charset="0"/>
        <a:buChar char="•"/>
        <a:defRPr sz="8746" kern="1200">
          <a:solidFill>
            <a:schemeClr val="tx1"/>
          </a:solidFill>
          <a:latin typeface="+mn-lt"/>
          <a:ea typeface="+mn-ea"/>
          <a:cs typeface="+mn-cs"/>
        </a:defRPr>
      </a:lvl1pPr>
      <a:lvl2pPr marL="2142028" indent="-714009" algn="l" defTabSz="2856037" rtl="0" eaLnBrk="1" latinLnBrk="0" hangingPunct="1">
        <a:lnSpc>
          <a:spcPct val="90000"/>
        </a:lnSpc>
        <a:spcBef>
          <a:spcPts val="1562"/>
        </a:spcBef>
        <a:buFont typeface="Arial" panose="020B0604020202020204" pitchFamily="34" charset="0"/>
        <a:buChar char="•"/>
        <a:defRPr sz="7496" kern="1200">
          <a:solidFill>
            <a:schemeClr val="tx1"/>
          </a:solidFill>
          <a:latin typeface="+mn-lt"/>
          <a:ea typeface="+mn-ea"/>
          <a:cs typeface="+mn-cs"/>
        </a:defRPr>
      </a:lvl2pPr>
      <a:lvl3pPr marL="3570046" indent="-714009" algn="l" defTabSz="2856037" rtl="0" eaLnBrk="1" latinLnBrk="0" hangingPunct="1">
        <a:lnSpc>
          <a:spcPct val="90000"/>
        </a:lnSpc>
        <a:spcBef>
          <a:spcPts val="1562"/>
        </a:spcBef>
        <a:buFont typeface="Arial" panose="020B0604020202020204" pitchFamily="34" charset="0"/>
        <a:buChar char="•"/>
        <a:defRPr sz="6247" kern="1200">
          <a:solidFill>
            <a:schemeClr val="tx1"/>
          </a:solidFill>
          <a:latin typeface="+mn-lt"/>
          <a:ea typeface="+mn-ea"/>
          <a:cs typeface="+mn-cs"/>
        </a:defRPr>
      </a:lvl3pPr>
      <a:lvl4pPr marL="4998065"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4pPr>
      <a:lvl5pPr marL="6426083"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5pPr>
      <a:lvl6pPr marL="7854102"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6pPr>
      <a:lvl7pPr marL="9282120"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7pPr>
      <a:lvl8pPr marL="10710139"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8pPr>
      <a:lvl9pPr marL="12138157" indent="-714009" algn="l" defTabSz="2856037" rtl="0" eaLnBrk="1" latinLnBrk="0" hangingPunct="1">
        <a:lnSpc>
          <a:spcPct val="90000"/>
        </a:lnSpc>
        <a:spcBef>
          <a:spcPts val="1562"/>
        </a:spcBef>
        <a:buFont typeface="Arial" panose="020B0604020202020204" pitchFamily="34" charset="0"/>
        <a:buChar char="•"/>
        <a:defRPr sz="5622" kern="1200">
          <a:solidFill>
            <a:schemeClr val="tx1"/>
          </a:solidFill>
          <a:latin typeface="+mn-lt"/>
          <a:ea typeface="+mn-ea"/>
          <a:cs typeface="+mn-cs"/>
        </a:defRPr>
      </a:lvl9pPr>
    </p:bodyStyle>
    <p:otherStyle>
      <a:defPPr>
        <a:defRPr lang="en-US"/>
      </a:defPPr>
      <a:lvl1pPr marL="0" algn="l" defTabSz="2856037" rtl="0" eaLnBrk="1" latinLnBrk="0" hangingPunct="1">
        <a:defRPr sz="5622" kern="1200">
          <a:solidFill>
            <a:schemeClr val="tx1"/>
          </a:solidFill>
          <a:latin typeface="+mn-lt"/>
          <a:ea typeface="+mn-ea"/>
          <a:cs typeface="+mn-cs"/>
        </a:defRPr>
      </a:lvl1pPr>
      <a:lvl2pPr marL="1428018" algn="l" defTabSz="2856037" rtl="0" eaLnBrk="1" latinLnBrk="0" hangingPunct="1">
        <a:defRPr sz="5622" kern="1200">
          <a:solidFill>
            <a:schemeClr val="tx1"/>
          </a:solidFill>
          <a:latin typeface="+mn-lt"/>
          <a:ea typeface="+mn-ea"/>
          <a:cs typeface="+mn-cs"/>
        </a:defRPr>
      </a:lvl2pPr>
      <a:lvl3pPr marL="2856037" algn="l" defTabSz="2856037" rtl="0" eaLnBrk="1" latinLnBrk="0" hangingPunct="1">
        <a:defRPr sz="5622" kern="1200">
          <a:solidFill>
            <a:schemeClr val="tx1"/>
          </a:solidFill>
          <a:latin typeface="+mn-lt"/>
          <a:ea typeface="+mn-ea"/>
          <a:cs typeface="+mn-cs"/>
        </a:defRPr>
      </a:lvl3pPr>
      <a:lvl4pPr marL="4284055" algn="l" defTabSz="2856037" rtl="0" eaLnBrk="1" latinLnBrk="0" hangingPunct="1">
        <a:defRPr sz="5622" kern="1200">
          <a:solidFill>
            <a:schemeClr val="tx1"/>
          </a:solidFill>
          <a:latin typeface="+mn-lt"/>
          <a:ea typeface="+mn-ea"/>
          <a:cs typeface="+mn-cs"/>
        </a:defRPr>
      </a:lvl4pPr>
      <a:lvl5pPr marL="5712074" algn="l" defTabSz="2856037" rtl="0" eaLnBrk="1" latinLnBrk="0" hangingPunct="1">
        <a:defRPr sz="5622" kern="1200">
          <a:solidFill>
            <a:schemeClr val="tx1"/>
          </a:solidFill>
          <a:latin typeface="+mn-lt"/>
          <a:ea typeface="+mn-ea"/>
          <a:cs typeface="+mn-cs"/>
        </a:defRPr>
      </a:lvl5pPr>
      <a:lvl6pPr marL="7140092" algn="l" defTabSz="2856037" rtl="0" eaLnBrk="1" latinLnBrk="0" hangingPunct="1">
        <a:defRPr sz="5622" kern="1200">
          <a:solidFill>
            <a:schemeClr val="tx1"/>
          </a:solidFill>
          <a:latin typeface="+mn-lt"/>
          <a:ea typeface="+mn-ea"/>
          <a:cs typeface="+mn-cs"/>
        </a:defRPr>
      </a:lvl6pPr>
      <a:lvl7pPr marL="8568111" algn="l" defTabSz="2856037" rtl="0" eaLnBrk="1" latinLnBrk="0" hangingPunct="1">
        <a:defRPr sz="5622" kern="1200">
          <a:solidFill>
            <a:schemeClr val="tx1"/>
          </a:solidFill>
          <a:latin typeface="+mn-lt"/>
          <a:ea typeface="+mn-ea"/>
          <a:cs typeface="+mn-cs"/>
        </a:defRPr>
      </a:lvl7pPr>
      <a:lvl8pPr marL="9996129" algn="l" defTabSz="2856037" rtl="0" eaLnBrk="1" latinLnBrk="0" hangingPunct="1">
        <a:defRPr sz="5622" kern="1200">
          <a:solidFill>
            <a:schemeClr val="tx1"/>
          </a:solidFill>
          <a:latin typeface="+mn-lt"/>
          <a:ea typeface="+mn-ea"/>
          <a:cs typeface="+mn-cs"/>
        </a:defRPr>
      </a:lvl8pPr>
      <a:lvl9pPr marL="11424148" algn="l" defTabSz="2856037" rtl="0" eaLnBrk="1" latinLnBrk="0" hangingPunct="1">
        <a:defRPr sz="562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17.sv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20.png"/><Relationship Id="rId7" Type="http://schemas.openxmlformats.org/officeDocument/2006/relationships/image" Target="../media/image8.svg"/><Relationship Id="rId12" Type="http://schemas.microsoft.com/office/2007/relationships/hdphoto" Target="../media/hdphoto1.wdp"/><Relationship Id="rId17" Type="http://schemas.openxmlformats.org/officeDocument/2006/relationships/image" Target="../media/image16.png"/><Relationship Id="rId25"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24" Type="http://schemas.microsoft.com/office/2007/relationships/hdphoto" Target="../media/hdphoto3.wdp"/><Relationship Id="rId5" Type="http://schemas.openxmlformats.org/officeDocument/2006/relationships/image" Target="../media/image6.sv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6.svg"/><Relationship Id="rId10" Type="http://schemas.openxmlformats.org/officeDocument/2006/relationships/image" Target="../media/image11.jpeg"/><Relationship Id="rId19" Type="http://schemas.openxmlformats.org/officeDocument/2006/relationships/image" Target="../media/image18.png"/><Relationship Id="rId31"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hdphoto" Target="../media/hdphoto2.wdp"/><Relationship Id="rId22" Type="http://schemas.openxmlformats.org/officeDocument/2006/relationships/image" Target="../media/image21.svg"/><Relationship Id="rId27" Type="http://schemas.openxmlformats.org/officeDocument/2006/relationships/image" Target="../media/image25.png"/><Relationship Id="rId30"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5599AF-CBDD-CF92-84E9-DA0AEC2512BC}"/>
              </a:ext>
            </a:extLst>
          </p:cNvPr>
          <p:cNvSpPr txBox="1"/>
          <p:nvPr/>
        </p:nvSpPr>
        <p:spPr>
          <a:xfrm>
            <a:off x="467775" y="2675109"/>
            <a:ext cx="10102063" cy="17327820"/>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200" dirty="0"/>
              <a:t>Mae Cyfoeth Naturiol Cymru (CNC) yn datblygu cynlluniau a fyddai'n </a:t>
            </a:r>
            <a:r>
              <a:rPr lang="cy-gb" sz="3200" b="0" i="0" dirty="0">
                <a:solidFill>
                  <a:srgbClr val="333333"/>
                </a:solidFill>
                <a:effectLst/>
                <a:latin typeface="HCo Gotham Rounded SSm"/>
              </a:rPr>
              <a:t>adfer prosesau afonol naturiol ar hyd Afon Hafren  </a:t>
            </a:r>
            <a:r>
              <a:rPr lang="cy-gb" sz="3200" dirty="0">
                <a:solidFill>
                  <a:srgbClr val="333333"/>
                </a:solidFill>
                <a:latin typeface="HCo Gotham Rounded SSm"/>
              </a:rPr>
              <a:t>yng Ngwarchodfa Graean Llandinam sy’n perthyn i Ymddiriedolaeth Natur Sir Drefaldwyn. </a:t>
            </a:r>
          </a:p>
          <a:p>
            <a:endParaRPr lang="en-GB" sz="3200" b="0" i="0" dirty="0">
              <a:solidFill>
                <a:srgbClr val="333333"/>
              </a:solidFill>
              <a:effectLst/>
              <a:latin typeface="HCo Gotham Rounded SSm"/>
            </a:endParaRPr>
          </a:p>
          <a:p>
            <a:pPr rtl="0"/>
            <a:r>
              <a:rPr lang="cy-gb" sz="3200" dirty="0"/>
              <a:t>Adfer afonydd yw ailsefydlu prosesau ffisegol naturiol (e.e. amrywio llif a symudiad gwaddod), nodweddion (e.e. maint gwaddod a siâp afon) a chynefinoedd system afon (gan gynnwys ardaloedd y glannau a’r gorlifdir).</a:t>
            </a:r>
            <a:endParaRPr lang="en-GB" sz="3200" dirty="0">
              <a:solidFill>
                <a:srgbClr val="333333"/>
              </a:solidFill>
              <a:latin typeface="HCo Gotham Rounded SSm"/>
            </a:endParaRPr>
          </a:p>
          <a:p>
            <a:pPr rtl="0"/>
            <a:endParaRPr lang="en-GB" sz="3200" dirty="0"/>
          </a:p>
          <a:p>
            <a:pPr rtl="0"/>
            <a:r>
              <a:rPr lang="cy-gb" sz="3200" dirty="0"/>
              <a:t>Nid yw adfer prosesau naturiol mewn afonydd yn ymwneud ag amddiffyn cynefinoedd a rhywogaethau yn unig; mae afonydd iach yn hanfodol i leihau'r risg a ddaw o fathau eraill o bwysau gan gynnwys ansawdd dŵr gwael a newid yn yr hinsawdd.</a:t>
            </a:r>
            <a:endParaRPr lang="en-GB" sz="3200" dirty="0">
              <a:solidFill>
                <a:srgbClr val="333333"/>
              </a:solidFill>
              <a:highlight>
                <a:srgbClr val="FFFF00"/>
              </a:highlight>
              <a:latin typeface="HCo Gotham Rounded SSm"/>
            </a:endParaRPr>
          </a:p>
          <a:p>
            <a:pPr rtl="0"/>
            <a:endParaRPr lang="en-GB" sz="3200" b="0" i="0" dirty="0">
              <a:solidFill>
                <a:srgbClr val="333333"/>
              </a:solidFill>
              <a:effectLst/>
              <a:latin typeface="HCo Gotham Rounded SSm"/>
            </a:endParaRPr>
          </a:p>
          <a:p>
            <a:pPr rtl="0"/>
            <a:r>
              <a:rPr lang="cy-gb" sz="3200" b="0" i="0" dirty="0">
                <a:solidFill>
                  <a:srgbClr val="333333"/>
                </a:solidFill>
                <a:effectLst/>
                <a:latin typeface="HCo Gotham Rounded SSm"/>
              </a:rPr>
              <a:t>Mae </a:t>
            </a:r>
            <a:r>
              <a:rPr lang="cy-gb" sz="3200" dirty="0"/>
              <a:t>pwrpas CNC yn canolbwyntio ar fynd i'r afael ag argyfwng yr hinsawdd, natur a llygredd.</a:t>
            </a:r>
          </a:p>
          <a:p>
            <a:pPr rtl="0"/>
            <a:endParaRPr lang="en-GB" sz="3200" dirty="0"/>
          </a:p>
          <a:p>
            <a:pPr rtl="0"/>
            <a:r>
              <a:rPr lang="cy-gb" sz="3200" b="0" i="0" dirty="0">
                <a:solidFill>
                  <a:srgbClr val="333333"/>
                </a:solidFill>
                <a:effectLst/>
                <a:latin typeface="HCo Gotham Rounded SSm"/>
              </a:rPr>
              <a:t>Ariennir y cynllun gan Raglen Gyfalaf Argyfwng Natur a Hinsawdd Llywodraeth Cymru. Mae'r rhaglen yn cefnogi nifer o flaenoriaethau amgylcheddol gan gynnwys adfer </a:t>
            </a:r>
            <a:r>
              <a:rPr lang="cy-gb" sz="3200" b="0" i="0" dirty="0" err="1">
                <a:solidFill>
                  <a:srgbClr val="333333"/>
                </a:solidFill>
                <a:effectLst/>
                <a:latin typeface="HCo Gotham Rounded SSm"/>
              </a:rPr>
              <a:t>mawndir</a:t>
            </a:r>
            <a:r>
              <a:rPr lang="cy-gb" sz="3200" b="0" i="0" dirty="0">
                <a:solidFill>
                  <a:srgbClr val="333333"/>
                </a:solidFill>
                <a:effectLst/>
                <a:latin typeface="HCo Gotham Rounded SSm"/>
              </a:rPr>
              <a:t>, adfer mwyngloddiau metel, gwella pysgodfeydd ac ansawdd dŵr a thwf coedwigoedd cenedlaethol.</a:t>
            </a:r>
            <a:endParaRPr lang="en-GB" sz="3200" dirty="0">
              <a:solidFill>
                <a:srgbClr val="333333"/>
              </a:solidFill>
              <a:latin typeface="HCo Gotham Rounded SSm"/>
            </a:endParaRPr>
          </a:p>
          <a:p>
            <a:pPr rtl="0"/>
            <a:endParaRPr lang="en-GB" sz="3200" dirty="0">
              <a:solidFill>
                <a:srgbClr val="333333"/>
              </a:solidFill>
              <a:latin typeface="HCo Gotham Rounded SSm"/>
            </a:endParaRPr>
          </a:p>
          <a:p>
            <a:pPr rtl="0"/>
            <a:r>
              <a:rPr lang="cy-gb" sz="3200" dirty="0">
                <a:solidFill>
                  <a:srgbClr val="333333"/>
                </a:solidFill>
                <a:latin typeface="HCo Gotham Rounded SSm"/>
              </a:rPr>
              <a:t>Mae CNC wedi gweithio gyda’r ymgynghorwyr datblygu cynaliadwy blaenllaw </a:t>
            </a:r>
            <a:r>
              <a:rPr lang="cy-gb" sz="3200" dirty="0" err="1">
                <a:solidFill>
                  <a:srgbClr val="333333"/>
                </a:solidFill>
                <a:latin typeface="HCo Gotham Rounded SSm"/>
              </a:rPr>
              <a:t>Binnies</a:t>
            </a:r>
            <a:r>
              <a:rPr lang="cy-gb" sz="3200" dirty="0">
                <a:solidFill>
                  <a:srgbClr val="333333"/>
                </a:solidFill>
                <a:latin typeface="HCo Gotham Rounded SSm"/>
              </a:rPr>
              <a:t> a CBEC i ystyried opsiynau o ran adfer yr afon yng Ngraean Llandinam, datblygu cynllun a chael caniatâd.</a:t>
            </a:r>
          </a:p>
          <a:p>
            <a:endParaRPr lang="en-GB" sz="3200" dirty="0">
              <a:solidFill>
                <a:srgbClr val="333333"/>
              </a:solidFill>
              <a:latin typeface="HCo Gotham Rounded SSm"/>
            </a:endParaRPr>
          </a:p>
          <a:p>
            <a:endParaRPr lang="en-GB" sz="3200" dirty="0">
              <a:solidFill>
                <a:srgbClr val="333333"/>
              </a:solidFill>
              <a:latin typeface="HCo Gotham Rounded SSm"/>
            </a:endParaRPr>
          </a:p>
          <a:p>
            <a:pPr rtl="0"/>
            <a:r>
              <a:rPr lang="cy-gb" sz="3200" b="1" dirty="0">
                <a:solidFill>
                  <a:srgbClr val="333333"/>
                </a:solidFill>
                <a:latin typeface="HCo Gotham Rounded SSm"/>
              </a:rPr>
              <a:t>Rydym yma i esbonio'r prosiect ymhellach, gwrando ar eich adborth ac i ateb unrhyw gwestiynau sydd gennych.</a:t>
            </a:r>
          </a:p>
          <a:p>
            <a:pPr rtl="0"/>
            <a:r>
              <a:rPr lang="cy-gb" sz="3200" b="1" dirty="0">
                <a:solidFill>
                  <a:srgbClr val="333333"/>
                </a:solidFill>
                <a:latin typeface="HCo Gotham Rounded SSm"/>
              </a:rPr>
              <a:t>Dewch i gael sgwrs gyda'r tîm yma heddiw.</a:t>
            </a:r>
          </a:p>
        </p:txBody>
      </p:sp>
      <p:sp>
        <p:nvSpPr>
          <p:cNvPr id="19" name="Rectangle 18">
            <a:extLst>
              <a:ext uri="{FF2B5EF4-FFF2-40B4-BE49-F238E27FC236}">
                <a16:creationId xmlns:a16="http://schemas.microsoft.com/office/drawing/2014/main" id="{96A918AD-4C40-BE2E-7239-6DD86572460E}"/>
              </a:ext>
            </a:extLst>
          </p:cNvPr>
          <p:cNvSpPr/>
          <p:nvPr/>
        </p:nvSpPr>
        <p:spPr>
          <a:xfrm>
            <a:off x="456381" y="294968"/>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70197A7-DD5F-1C9F-E3B0-EE780C6A4F84}"/>
              </a:ext>
            </a:extLst>
          </p:cNvPr>
          <p:cNvSpPr txBox="1"/>
          <p:nvPr/>
        </p:nvSpPr>
        <p:spPr>
          <a:xfrm>
            <a:off x="11234186" y="2603292"/>
            <a:ext cx="10249793" cy="18312705"/>
          </a:xfrm>
          <a:prstGeom prst="rect">
            <a:avLst/>
          </a:prstGeom>
          <a:solidFill>
            <a:srgbClr val="B6CDC9"/>
          </a:solidFill>
          <a:effectLst>
            <a:outerShdw blurRad="50800" dist="50800" dir="5400000" sx="2000" sy="2000" algn="ctr" rotWithShape="0">
              <a:srgbClr val="000000">
                <a:alpha val="43137"/>
              </a:srgbClr>
            </a:outerShdw>
            <a:softEdge rad="12700"/>
          </a:effectLst>
        </p:spPr>
        <p:txBody>
          <a:bodyPr wrap="square" rtlCol="0">
            <a:spAutoFit/>
          </a:bodyPr>
          <a:lstStyle/>
          <a:p>
            <a:r>
              <a:rPr lang="en-GB" sz="3200" dirty="0"/>
              <a:t>Natural Resources Wales (NRW) is developing plans which </a:t>
            </a:r>
            <a:r>
              <a:rPr lang="en-GB" sz="3200" b="0" i="0" dirty="0">
                <a:solidFill>
                  <a:srgbClr val="333333"/>
                </a:solidFill>
                <a:effectLst/>
                <a:latin typeface="HCo Gotham Rounded SSm"/>
              </a:rPr>
              <a:t>would see natural river processes restored along the Severn </a:t>
            </a:r>
            <a:r>
              <a:rPr lang="en-GB" sz="3200" dirty="0">
                <a:solidFill>
                  <a:srgbClr val="333333"/>
                </a:solidFill>
                <a:latin typeface="HCo Gotham Rounded SSm"/>
              </a:rPr>
              <a:t>at Montgomeryshire Wildlife Trust’s Llandinam </a:t>
            </a:r>
            <a:r>
              <a:rPr lang="en-GB" sz="3200" b="0" i="0" dirty="0">
                <a:solidFill>
                  <a:srgbClr val="333333"/>
                </a:solidFill>
                <a:effectLst/>
                <a:latin typeface="HCo Gotham Rounded SSm"/>
              </a:rPr>
              <a:t>Gravels Nature Reserve. </a:t>
            </a:r>
          </a:p>
          <a:p>
            <a:endParaRPr lang="en-GB" sz="3200" b="0" i="0" dirty="0">
              <a:solidFill>
                <a:srgbClr val="333333"/>
              </a:solidFill>
              <a:effectLst/>
              <a:latin typeface="HCo Gotham Rounded SSm"/>
            </a:endParaRPr>
          </a:p>
          <a:p>
            <a:r>
              <a:rPr lang="en-GB" sz="3200" dirty="0"/>
              <a:t>River restoration is the re-establishment of natural physical processes (e.g. variation of flow and sediment movement), features (e.g. sediment sizes and river shape) and habitats of a river system (including bank and floodplain areas).</a:t>
            </a:r>
            <a:endParaRPr lang="en-GB" sz="3200" dirty="0">
              <a:solidFill>
                <a:srgbClr val="333333"/>
              </a:solidFill>
              <a:latin typeface="HCo Gotham Rounded SSm"/>
            </a:endParaRPr>
          </a:p>
          <a:p>
            <a:endParaRPr lang="en-GB" sz="3200" dirty="0"/>
          </a:p>
          <a:p>
            <a:r>
              <a:rPr lang="en-GB" sz="3200" dirty="0"/>
              <a:t>The restoration of natural river processes is not just about protecting habitats and species; healthy, well-functioning rivers are critical to reduce the risk of other pressures including poor water quality and climate change.</a:t>
            </a:r>
            <a:endParaRPr lang="en-GB" sz="3200" b="0" i="0" dirty="0">
              <a:solidFill>
                <a:srgbClr val="333333"/>
              </a:solidFill>
              <a:effectLst/>
              <a:highlight>
                <a:srgbClr val="FFFF00"/>
              </a:highlight>
              <a:latin typeface="HCo Gotham Rounded SSm"/>
            </a:endParaRPr>
          </a:p>
          <a:p>
            <a:endParaRPr lang="en-GB" sz="3200" b="0" i="0" dirty="0">
              <a:solidFill>
                <a:srgbClr val="333333"/>
              </a:solidFill>
              <a:effectLst/>
              <a:latin typeface="HCo Gotham Rounded SSm"/>
            </a:endParaRPr>
          </a:p>
          <a:p>
            <a:r>
              <a:rPr lang="en-GB" sz="3200" b="0" i="0" dirty="0">
                <a:solidFill>
                  <a:srgbClr val="333333"/>
                </a:solidFill>
                <a:effectLst/>
                <a:latin typeface="HCo Gotham Rounded SSm"/>
              </a:rPr>
              <a:t>NRW’s </a:t>
            </a:r>
            <a:r>
              <a:rPr lang="en-GB" sz="3200" dirty="0"/>
              <a:t>purpose is focussed on tackling the climate, nature and pollution emergencies.</a:t>
            </a:r>
          </a:p>
          <a:p>
            <a:endParaRPr lang="en-GB" sz="3200" dirty="0"/>
          </a:p>
          <a:p>
            <a:r>
              <a:rPr lang="en-GB" sz="3200" b="0" i="0" dirty="0">
                <a:solidFill>
                  <a:srgbClr val="333333"/>
                </a:solidFill>
                <a:effectLst/>
                <a:latin typeface="HCo Gotham Rounded SSm"/>
              </a:rPr>
              <a:t>The scheme is funded by the Welsh Government Nature and Climate Emergency (</a:t>
            </a:r>
            <a:r>
              <a:rPr lang="en-GB" sz="3200" b="0" i="0" dirty="0" err="1">
                <a:solidFill>
                  <a:srgbClr val="333333"/>
                </a:solidFill>
                <a:effectLst/>
                <a:latin typeface="HCo Gotham Rounded SSm"/>
              </a:rPr>
              <a:t>NaCE</a:t>
            </a:r>
            <a:r>
              <a:rPr lang="en-GB" sz="3200" b="0" i="0" dirty="0">
                <a:solidFill>
                  <a:srgbClr val="333333"/>
                </a:solidFill>
                <a:effectLst/>
                <a:latin typeface="HCo Gotham Rounded SSm"/>
              </a:rPr>
              <a:t>) Capital Programme. The programme supports a number of environmental priorities including peatland restoration, metal mine remediation, fisheries and water quality improvements and the growth of national forests.</a:t>
            </a:r>
            <a:endParaRPr lang="en-GB" sz="3200" dirty="0">
              <a:solidFill>
                <a:srgbClr val="333333"/>
              </a:solidFill>
              <a:latin typeface="HCo Gotham Rounded SSm"/>
            </a:endParaRPr>
          </a:p>
          <a:p>
            <a:endParaRPr lang="en-GB" sz="3200" dirty="0">
              <a:solidFill>
                <a:srgbClr val="333333"/>
              </a:solidFill>
              <a:latin typeface="HCo Gotham Rounded SSm"/>
            </a:endParaRPr>
          </a:p>
          <a:p>
            <a:r>
              <a:rPr lang="en-GB" sz="3200" dirty="0">
                <a:solidFill>
                  <a:srgbClr val="333333"/>
                </a:solidFill>
                <a:latin typeface="HCo Gotham Rounded SSm"/>
              </a:rPr>
              <a:t>NRW has worked with leading sustainable development consultants Binnies and CBEC to consider river restoration options at Llandinam Gravels, develop a design and gain permissions.</a:t>
            </a:r>
          </a:p>
          <a:p>
            <a:endParaRPr lang="en-GB" sz="3200" dirty="0">
              <a:solidFill>
                <a:srgbClr val="333333"/>
              </a:solidFill>
              <a:latin typeface="HCo Gotham Rounded SSm"/>
            </a:endParaRPr>
          </a:p>
          <a:p>
            <a:endParaRPr lang="en-GB" sz="3200" dirty="0">
              <a:solidFill>
                <a:srgbClr val="333333"/>
              </a:solidFill>
              <a:latin typeface="HCo Gotham Rounded SSm"/>
            </a:endParaRPr>
          </a:p>
          <a:p>
            <a:r>
              <a:rPr lang="en-GB" sz="3200" b="1" dirty="0">
                <a:solidFill>
                  <a:srgbClr val="333333"/>
                </a:solidFill>
                <a:latin typeface="HCo Gotham Rounded SSm"/>
              </a:rPr>
              <a:t>We’re here to explain the project further, listen to your feedback and to answer any questions you have.</a:t>
            </a:r>
          </a:p>
          <a:p>
            <a:r>
              <a:rPr lang="en-GB" sz="3200" b="1" dirty="0">
                <a:solidFill>
                  <a:srgbClr val="333333"/>
                </a:solidFill>
                <a:latin typeface="HCo Gotham Rounded SSm"/>
              </a:rPr>
              <a:t>Please come and have a chat with the team here today.</a:t>
            </a:r>
          </a:p>
          <a:p>
            <a:endParaRPr lang="en-GB" sz="3200" b="1" dirty="0">
              <a:solidFill>
                <a:srgbClr val="333333"/>
              </a:solidFill>
              <a:latin typeface="HCo Gotham Rounded SSm"/>
            </a:endParaRPr>
          </a:p>
          <a:p>
            <a:endParaRPr lang="en-GB" sz="3200" b="1" dirty="0">
              <a:solidFill>
                <a:srgbClr val="333333"/>
              </a:solidFill>
              <a:latin typeface="HCo Gotham Rounded SSm"/>
            </a:endParaRPr>
          </a:p>
          <a:p>
            <a:endParaRPr lang="en-GB" sz="3200" b="1" dirty="0">
              <a:solidFill>
                <a:srgbClr val="333333"/>
              </a:solidFill>
              <a:latin typeface="HCo Gotham Rounded SSm"/>
            </a:endParaRPr>
          </a:p>
        </p:txBody>
      </p:sp>
      <p:sp>
        <p:nvSpPr>
          <p:cNvPr id="2" name="Rectangle 1">
            <a:extLst>
              <a:ext uri="{FF2B5EF4-FFF2-40B4-BE49-F238E27FC236}">
                <a16:creationId xmlns:a16="http://schemas.microsoft.com/office/drawing/2014/main" id="{4F111B07-0ECB-8A0B-02CC-54A66EC9DBA5}"/>
              </a:ext>
            </a:extLst>
          </p:cNvPr>
          <p:cNvSpPr/>
          <p:nvPr/>
        </p:nvSpPr>
        <p:spPr>
          <a:xfrm>
            <a:off x="468906" y="5093503"/>
            <a:ext cx="10410584" cy="4869705"/>
          </a:xfrm>
          <a:prstGeom prst="rect">
            <a:avLst/>
          </a:prstGeom>
          <a:noFill/>
          <a:ln w="76200">
            <a:solidFill>
              <a:srgbClr val="0092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651212D-674E-0C2C-6F2E-A8C62399CA8F}"/>
              </a:ext>
            </a:extLst>
          </p:cNvPr>
          <p:cNvSpPr txBox="1"/>
          <p:nvPr/>
        </p:nvSpPr>
        <p:spPr>
          <a:xfrm>
            <a:off x="489041" y="337498"/>
            <a:ext cx="9999993" cy="2308324"/>
          </a:xfrm>
          <a:prstGeom prst="rect">
            <a:avLst/>
          </a:prstGeom>
          <a:solidFill>
            <a:schemeClr val="bg1"/>
          </a:solidFill>
        </p:spPr>
        <p:txBody>
          <a:bodyPr wrap="square" rtlCol="0">
            <a:spAutoFit/>
          </a:bodyPr>
          <a:lstStyle/>
          <a:p>
            <a:pPr rtl="0"/>
            <a:r>
              <a:rPr lang="cy-gb" sz="7200" dirty="0">
                <a:solidFill>
                  <a:srgbClr val="055445"/>
                </a:solidFill>
                <a:latin typeface="Arial "/>
              </a:rPr>
              <a:t>ADFER AFON GRAEAN LLANDINAM</a:t>
            </a:r>
          </a:p>
        </p:txBody>
      </p:sp>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rotWithShape="1">
          <a:blip r:embed="rId3">
            <a:extLst>
              <a:ext uri="{28A0092B-C50C-407E-A947-70E740481C1C}">
                <a14:useLocalDpi xmlns:a14="http://schemas.microsoft.com/office/drawing/2010/main" val="0"/>
              </a:ext>
            </a:extLst>
          </a:blip>
          <a:srcRect l="13855" t="18407" r="21722" b="18254"/>
          <a:stretch/>
        </p:blipFill>
        <p:spPr>
          <a:xfrm>
            <a:off x="22889011" y="294968"/>
            <a:ext cx="6888422" cy="4789750"/>
          </a:xfrm>
          <a:prstGeom prst="rect">
            <a:avLst/>
          </a:prstGeom>
        </p:spPr>
      </p:pic>
      <p:sp>
        <p:nvSpPr>
          <p:cNvPr id="4" name="TextBox 3">
            <a:extLst>
              <a:ext uri="{FF2B5EF4-FFF2-40B4-BE49-F238E27FC236}">
                <a16:creationId xmlns:a16="http://schemas.microsoft.com/office/drawing/2014/main" id="{C80C8F8E-8A4E-B079-8C95-45A94F710E6D}"/>
              </a:ext>
            </a:extLst>
          </p:cNvPr>
          <p:cNvSpPr txBox="1"/>
          <p:nvPr/>
        </p:nvSpPr>
        <p:spPr>
          <a:xfrm>
            <a:off x="11267703" y="315600"/>
            <a:ext cx="10216276" cy="2308324"/>
          </a:xfrm>
          <a:prstGeom prst="rect">
            <a:avLst/>
          </a:prstGeom>
          <a:solidFill>
            <a:srgbClr val="B6CDC9"/>
          </a:solidFill>
        </p:spPr>
        <p:txBody>
          <a:bodyPr wrap="square" rtlCol="0">
            <a:spAutoFit/>
          </a:bodyPr>
          <a:lstStyle/>
          <a:p>
            <a:r>
              <a:rPr lang="en-GB" sz="7200" dirty="0">
                <a:solidFill>
                  <a:srgbClr val="055445"/>
                </a:solidFill>
                <a:latin typeface="Arial "/>
              </a:rPr>
              <a:t>LLANDINAM GRAVELS RIVER RESTORATION</a:t>
            </a:r>
          </a:p>
        </p:txBody>
      </p:sp>
      <p:pic>
        <p:nvPicPr>
          <p:cNvPr id="17" name="Picture 16">
            <a:extLst>
              <a:ext uri="{FF2B5EF4-FFF2-40B4-BE49-F238E27FC236}">
                <a16:creationId xmlns:a16="http://schemas.microsoft.com/office/drawing/2014/main" id="{ADF0333B-0102-14B2-B6CE-FDDDFCAFF6C6}"/>
              </a:ext>
            </a:extLst>
          </p:cNvPr>
          <p:cNvPicPr>
            <a:picLocks noChangeAspect="1"/>
          </p:cNvPicPr>
          <p:nvPr/>
        </p:nvPicPr>
        <p:blipFill rotWithShape="1">
          <a:blip r:embed="rId4"/>
          <a:srcRect l="19436" t="5335" r="25102" b="4271"/>
          <a:stretch/>
        </p:blipFill>
        <p:spPr>
          <a:xfrm>
            <a:off x="21885438" y="5084718"/>
            <a:ext cx="7891996" cy="9632939"/>
          </a:xfrm>
          <a:prstGeom prst="rect">
            <a:avLst/>
          </a:prstGeom>
          <a:ln>
            <a:solidFill>
              <a:schemeClr val="tx1"/>
            </a:solidFill>
          </a:ln>
        </p:spPr>
      </p:pic>
      <p:pic>
        <p:nvPicPr>
          <p:cNvPr id="9" name="Picture 4" descr="Drone image of River Severn at Llandinam">
            <a:extLst>
              <a:ext uri="{FF2B5EF4-FFF2-40B4-BE49-F238E27FC236}">
                <a16:creationId xmlns:a16="http://schemas.microsoft.com/office/drawing/2014/main" id="{99D0E9C9-4E70-AAD7-D0F0-1267C0E08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85437" y="14577585"/>
            <a:ext cx="7891996" cy="42068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C60228A-C601-33BC-2FA0-A7EEE4A2DBE2}"/>
              </a:ext>
            </a:extLst>
          </p:cNvPr>
          <p:cNvSpPr/>
          <p:nvPr/>
        </p:nvSpPr>
        <p:spPr>
          <a:xfrm>
            <a:off x="11280948" y="5052747"/>
            <a:ext cx="10203032" cy="4869705"/>
          </a:xfrm>
          <a:prstGeom prst="rect">
            <a:avLst/>
          </a:prstGeom>
          <a:noFill/>
          <a:ln w="76200">
            <a:solidFill>
              <a:srgbClr val="0092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73434FF-E21F-269F-6604-1E8B184AA8E6}"/>
              </a:ext>
            </a:extLst>
          </p:cNvPr>
          <p:cNvSpPr txBox="1"/>
          <p:nvPr/>
        </p:nvSpPr>
        <p:spPr>
          <a:xfrm>
            <a:off x="21885437" y="18784431"/>
            <a:ext cx="8154886" cy="954107"/>
          </a:xfrm>
          <a:prstGeom prst="rect">
            <a:avLst/>
          </a:prstGeom>
          <a:noFill/>
        </p:spPr>
        <p:txBody>
          <a:bodyPr wrap="square" rtlCol="0">
            <a:spAutoFit/>
          </a:bodyPr>
          <a:lstStyle/>
          <a:p>
            <a:r>
              <a:rPr lang="cy-gb" sz="2800" dirty="0">
                <a:solidFill>
                  <a:srgbClr val="333333"/>
                </a:solidFill>
                <a:latin typeface="HCo Gotham Rounded SSm"/>
              </a:rPr>
              <a:t>Mae Afon Hafren yng Ngraean Llandinam wedi dod yn fwy sefydlog dros amser oherwydd ymyrraeth ddynol.</a:t>
            </a:r>
          </a:p>
        </p:txBody>
      </p:sp>
      <p:pic>
        <p:nvPicPr>
          <p:cNvPr id="18" name="Picture 17">
            <a:extLst>
              <a:ext uri="{FF2B5EF4-FFF2-40B4-BE49-F238E27FC236}">
                <a16:creationId xmlns:a16="http://schemas.microsoft.com/office/drawing/2014/main" id="{8C45F4DC-FF58-0CA9-460C-706D4A45AE0D}"/>
              </a:ext>
            </a:extLst>
          </p:cNvPr>
          <p:cNvPicPr>
            <a:picLocks noChangeAspect="1"/>
          </p:cNvPicPr>
          <p:nvPr/>
        </p:nvPicPr>
        <p:blipFill>
          <a:blip r:embed="rId6"/>
          <a:stretch>
            <a:fillRect/>
          </a:stretch>
        </p:blipFill>
        <p:spPr>
          <a:xfrm>
            <a:off x="22298291" y="5282966"/>
            <a:ext cx="409575" cy="476250"/>
          </a:xfrm>
          <a:prstGeom prst="rect">
            <a:avLst/>
          </a:prstGeom>
        </p:spPr>
      </p:pic>
      <p:sp>
        <p:nvSpPr>
          <p:cNvPr id="16" name="TextBox 15">
            <a:extLst>
              <a:ext uri="{FF2B5EF4-FFF2-40B4-BE49-F238E27FC236}">
                <a16:creationId xmlns:a16="http://schemas.microsoft.com/office/drawing/2014/main" id="{2BF1874C-218D-43F0-7D2E-3AD52B5D0FA9}"/>
              </a:ext>
            </a:extLst>
          </p:cNvPr>
          <p:cNvSpPr txBox="1"/>
          <p:nvPr/>
        </p:nvSpPr>
        <p:spPr>
          <a:xfrm>
            <a:off x="21885437" y="19961890"/>
            <a:ext cx="7903390" cy="954107"/>
          </a:xfrm>
          <a:prstGeom prst="rect">
            <a:avLst/>
          </a:prstGeom>
          <a:solidFill>
            <a:srgbClr val="B6CDC9"/>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33333"/>
                </a:solidFill>
                <a:effectLst/>
                <a:uLnTx/>
                <a:uFillTx/>
                <a:latin typeface="HCo Gotham Rounded SSm"/>
                <a:ea typeface="+mn-ea"/>
                <a:cs typeface="+mn-cs"/>
              </a:rPr>
              <a:t>The River Severn at Llandinam Gravels has become more fixed overtime due to human intervention.</a:t>
            </a:r>
          </a:p>
        </p:txBody>
      </p:sp>
    </p:spTree>
    <p:extLst>
      <p:ext uri="{BB962C8B-B14F-4D97-AF65-F5344CB8AC3E}">
        <p14:creationId xmlns:p14="http://schemas.microsoft.com/office/powerpoint/2010/main" val="280049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A9B2F172-ADA2-CA81-B93E-A7510A875751}"/>
              </a:ext>
            </a:extLst>
          </p:cNvPr>
          <p:cNvSpPr txBox="1"/>
          <p:nvPr/>
        </p:nvSpPr>
        <p:spPr>
          <a:xfrm>
            <a:off x="1506941" y="388037"/>
            <a:ext cx="18437054" cy="1200329"/>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r>
              <a:rPr lang="en-GB" dirty="0">
                <a:solidFill>
                  <a:srgbClr val="0092A6"/>
                </a:solidFill>
              </a:rPr>
              <a:t>BUDDION EHANGACH </a:t>
            </a:r>
            <a:r>
              <a:rPr lang="en-GB" dirty="0">
                <a:solidFill>
                  <a:schemeClr val="tx1"/>
                </a:solidFill>
              </a:rPr>
              <a:t>	 </a:t>
            </a:r>
            <a:r>
              <a:rPr lang="en-GB" dirty="0"/>
              <a:t>WIDER BENEFITS</a:t>
            </a:r>
          </a:p>
        </p:txBody>
      </p:sp>
      <p:sp>
        <p:nvSpPr>
          <p:cNvPr id="58" name="Rectangle 57">
            <a:extLst>
              <a:ext uri="{FF2B5EF4-FFF2-40B4-BE49-F238E27FC236}">
                <a16:creationId xmlns:a16="http://schemas.microsoft.com/office/drawing/2014/main" id="{EBAD3A7A-45D9-5397-638F-EC67D2A2D550}"/>
              </a:ext>
            </a:extLst>
          </p:cNvPr>
          <p:cNvSpPr/>
          <p:nvPr/>
        </p:nvSpPr>
        <p:spPr>
          <a:xfrm>
            <a:off x="495473" y="400654"/>
            <a:ext cx="20459990" cy="13468499"/>
          </a:xfrm>
          <a:prstGeom prst="rect">
            <a:avLst/>
          </a:prstGeom>
          <a:noFill/>
          <a:ln w="5715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8094" y="-959341"/>
            <a:ext cx="10692406" cy="7562103"/>
          </a:xfrm>
          <a:prstGeom prst="rect">
            <a:avLst/>
          </a:prstGeom>
        </p:spPr>
      </p:pic>
      <p:sp>
        <p:nvSpPr>
          <p:cNvPr id="15" name="TextBox 14">
            <a:extLst>
              <a:ext uri="{FF2B5EF4-FFF2-40B4-BE49-F238E27FC236}">
                <a16:creationId xmlns:a16="http://schemas.microsoft.com/office/drawing/2014/main" id="{A59E675A-87EC-10CB-0C2E-403BD1509C4A}"/>
              </a:ext>
            </a:extLst>
          </p:cNvPr>
          <p:cNvSpPr txBox="1"/>
          <p:nvPr/>
        </p:nvSpPr>
        <p:spPr>
          <a:xfrm>
            <a:off x="2843690" y="2236270"/>
            <a:ext cx="12910525"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Adaptation to the effects of climate change</a:t>
            </a:r>
          </a:p>
        </p:txBody>
      </p:sp>
      <p:sp>
        <p:nvSpPr>
          <p:cNvPr id="32" name="TextBox 31">
            <a:extLst>
              <a:ext uri="{FF2B5EF4-FFF2-40B4-BE49-F238E27FC236}">
                <a16:creationId xmlns:a16="http://schemas.microsoft.com/office/drawing/2014/main" id="{B0632A06-21A4-989D-BF8D-AB030E805BE9}"/>
              </a:ext>
            </a:extLst>
          </p:cNvPr>
          <p:cNvSpPr txBox="1"/>
          <p:nvPr/>
        </p:nvSpPr>
        <p:spPr>
          <a:xfrm>
            <a:off x="2821139" y="5260471"/>
            <a:ext cx="12910525"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Enhances biodiversity and habitats</a:t>
            </a:r>
          </a:p>
        </p:txBody>
      </p:sp>
      <p:sp>
        <p:nvSpPr>
          <p:cNvPr id="33" name="TextBox 32">
            <a:extLst>
              <a:ext uri="{FF2B5EF4-FFF2-40B4-BE49-F238E27FC236}">
                <a16:creationId xmlns:a16="http://schemas.microsoft.com/office/drawing/2014/main" id="{628BD8DD-14D1-453A-D43F-E484F9FEC144}"/>
              </a:ext>
            </a:extLst>
          </p:cNvPr>
          <p:cNvSpPr txBox="1"/>
          <p:nvPr/>
        </p:nvSpPr>
        <p:spPr>
          <a:xfrm>
            <a:off x="2837882" y="3706069"/>
            <a:ext cx="7516541"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Restores a depleted and rare habitat</a:t>
            </a:r>
          </a:p>
        </p:txBody>
      </p:sp>
      <p:sp>
        <p:nvSpPr>
          <p:cNvPr id="34" name="TextBox 33">
            <a:extLst>
              <a:ext uri="{FF2B5EF4-FFF2-40B4-BE49-F238E27FC236}">
                <a16:creationId xmlns:a16="http://schemas.microsoft.com/office/drawing/2014/main" id="{8157B6CC-60CC-EA0E-5D40-83321201B8A8}"/>
              </a:ext>
            </a:extLst>
          </p:cNvPr>
          <p:cNvSpPr txBox="1"/>
          <p:nvPr/>
        </p:nvSpPr>
        <p:spPr>
          <a:xfrm>
            <a:off x="2843689" y="6670639"/>
            <a:ext cx="11158179"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Supports fish populations</a:t>
            </a:r>
          </a:p>
        </p:txBody>
      </p:sp>
      <p:sp>
        <p:nvSpPr>
          <p:cNvPr id="35" name="TextBox 34">
            <a:extLst>
              <a:ext uri="{FF2B5EF4-FFF2-40B4-BE49-F238E27FC236}">
                <a16:creationId xmlns:a16="http://schemas.microsoft.com/office/drawing/2014/main" id="{665D68E5-7626-FEBC-BB01-6796F0054CD4}"/>
              </a:ext>
            </a:extLst>
          </p:cNvPr>
          <p:cNvSpPr txBox="1"/>
          <p:nvPr/>
        </p:nvSpPr>
        <p:spPr>
          <a:xfrm>
            <a:off x="2821139" y="12841732"/>
            <a:ext cx="1127499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Local management of Invasive non-native species (INNS)</a:t>
            </a:r>
          </a:p>
        </p:txBody>
      </p:sp>
      <p:sp>
        <p:nvSpPr>
          <p:cNvPr id="36" name="TextBox 35">
            <a:extLst>
              <a:ext uri="{FF2B5EF4-FFF2-40B4-BE49-F238E27FC236}">
                <a16:creationId xmlns:a16="http://schemas.microsoft.com/office/drawing/2014/main" id="{6E32F34B-8ED5-FD70-EC14-EB5678EFF35A}"/>
              </a:ext>
            </a:extLst>
          </p:cNvPr>
          <p:cNvSpPr txBox="1"/>
          <p:nvPr/>
        </p:nvSpPr>
        <p:spPr>
          <a:xfrm>
            <a:off x="2837882" y="8294915"/>
            <a:ext cx="1122468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Exemplar case study of this type of restoration</a:t>
            </a:r>
          </a:p>
        </p:txBody>
      </p:sp>
      <p:sp>
        <p:nvSpPr>
          <p:cNvPr id="39" name="TextBox 38">
            <a:extLst>
              <a:ext uri="{FF2B5EF4-FFF2-40B4-BE49-F238E27FC236}">
                <a16:creationId xmlns:a16="http://schemas.microsoft.com/office/drawing/2014/main" id="{6414FDF4-3B03-A6C8-743B-5AAE3ACCE7CF}"/>
              </a:ext>
            </a:extLst>
          </p:cNvPr>
          <p:cNvSpPr txBox="1"/>
          <p:nvPr/>
        </p:nvSpPr>
        <p:spPr>
          <a:xfrm>
            <a:off x="2837882" y="9803524"/>
            <a:ext cx="11130718"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solidFill>
                  <a:srgbClr val="000000"/>
                </a:solidFill>
                <a:latin typeface="HCo Gotham Rounded SSm"/>
              </a:rPr>
              <a:t>R</a:t>
            </a:r>
            <a:r>
              <a:rPr lang="en-GB" sz="3600" i="0" dirty="0">
                <a:solidFill>
                  <a:srgbClr val="000000"/>
                </a:solidFill>
                <a:effectLst/>
                <a:latin typeface="HCo Gotham Rounded SSm"/>
              </a:rPr>
              <a:t>econnecting floodplains slows and stores flows</a:t>
            </a:r>
            <a:endParaRPr lang="en-GB" sz="3600" dirty="0">
              <a:latin typeface="HCo Gotham Rounded SSm"/>
            </a:endParaRPr>
          </a:p>
        </p:txBody>
      </p:sp>
      <p:pic>
        <p:nvPicPr>
          <p:cNvPr id="41" name="Graphic 40" descr="Beetle outline">
            <a:extLst>
              <a:ext uri="{FF2B5EF4-FFF2-40B4-BE49-F238E27FC236}">
                <a16:creationId xmlns:a16="http://schemas.microsoft.com/office/drawing/2014/main" id="{93C22202-1746-ACB9-50F2-80EFD37FA7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628" y="4700189"/>
            <a:ext cx="1142644" cy="1142644"/>
          </a:xfrm>
          <a:prstGeom prst="rect">
            <a:avLst/>
          </a:prstGeom>
        </p:spPr>
      </p:pic>
      <p:sp>
        <p:nvSpPr>
          <p:cNvPr id="45" name="TextBox 44">
            <a:extLst>
              <a:ext uri="{FF2B5EF4-FFF2-40B4-BE49-F238E27FC236}">
                <a16:creationId xmlns:a16="http://schemas.microsoft.com/office/drawing/2014/main" id="{E34C1535-E99E-171F-1535-07B99D7A995E}"/>
              </a:ext>
            </a:extLst>
          </p:cNvPr>
          <p:cNvSpPr txBox="1"/>
          <p:nvPr/>
        </p:nvSpPr>
        <p:spPr>
          <a:xfrm>
            <a:off x="30539584" y="10303970"/>
            <a:ext cx="20225134" cy="646331"/>
          </a:xfrm>
          <a:prstGeom prst="rect">
            <a:avLst/>
          </a:prstGeom>
          <a:noFill/>
        </p:spPr>
        <p:txBody>
          <a:bodyPr wrap="square">
            <a:spAutoFit/>
          </a:bodyPr>
          <a:lstStyle/>
          <a:p>
            <a:endParaRPr lang="en-GB" sz="1800" dirty="0"/>
          </a:p>
          <a:p>
            <a:r>
              <a:rPr lang="en-GB" sz="1800" dirty="0"/>
              <a:t> </a:t>
            </a:r>
          </a:p>
        </p:txBody>
      </p:sp>
      <p:pic>
        <p:nvPicPr>
          <p:cNvPr id="47" name="Graphic 46" descr="Globe outline">
            <a:extLst>
              <a:ext uri="{FF2B5EF4-FFF2-40B4-BE49-F238E27FC236}">
                <a16:creationId xmlns:a16="http://schemas.microsoft.com/office/drawing/2014/main" id="{30BD0086-A363-0E83-B202-5B2C85AB67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7586" y="1727977"/>
            <a:ext cx="1096426" cy="1096426"/>
          </a:xfrm>
          <a:prstGeom prst="rect">
            <a:avLst/>
          </a:prstGeom>
        </p:spPr>
      </p:pic>
      <p:pic>
        <p:nvPicPr>
          <p:cNvPr id="52" name="Picture 51">
            <a:extLst>
              <a:ext uri="{FF2B5EF4-FFF2-40B4-BE49-F238E27FC236}">
                <a16:creationId xmlns:a16="http://schemas.microsoft.com/office/drawing/2014/main" id="{1138AA3A-6EA1-87F4-C464-222C410BA142}"/>
              </a:ext>
            </a:extLst>
          </p:cNvPr>
          <p:cNvPicPr>
            <a:picLocks noChangeAspect="1"/>
          </p:cNvPicPr>
          <p:nvPr/>
        </p:nvPicPr>
        <p:blipFill>
          <a:blip r:embed="rId8"/>
          <a:stretch>
            <a:fillRect/>
          </a:stretch>
        </p:blipFill>
        <p:spPr>
          <a:xfrm>
            <a:off x="5224784" y="16640713"/>
            <a:ext cx="5190210" cy="3834805"/>
          </a:xfrm>
          <a:prstGeom prst="rect">
            <a:avLst/>
          </a:prstGeom>
        </p:spPr>
      </p:pic>
      <p:pic>
        <p:nvPicPr>
          <p:cNvPr id="3074" name="Picture 2" descr="Atlantic Salmon (Protected) | NOAA Fisheries">
            <a:extLst>
              <a:ext uri="{FF2B5EF4-FFF2-40B4-BE49-F238E27FC236}">
                <a16:creationId xmlns:a16="http://schemas.microsoft.com/office/drawing/2014/main" id="{27F8CD0B-187F-CF6F-7908-4A16971E01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70906" y="17490619"/>
            <a:ext cx="6477752" cy="4323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loconota currax">
            <a:extLst>
              <a:ext uri="{FF2B5EF4-FFF2-40B4-BE49-F238E27FC236}">
                <a16:creationId xmlns:a16="http://schemas.microsoft.com/office/drawing/2014/main" id="{4DE77B99-C8B3-EF77-AC89-01DC5EB308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337242">
            <a:off x="23517576" y="14893734"/>
            <a:ext cx="1648336" cy="273023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edothorax apicatus | NatureSpot">
            <a:extLst>
              <a:ext uri="{FF2B5EF4-FFF2-40B4-BE49-F238E27FC236}">
                <a16:creationId xmlns:a16="http://schemas.microsoft.com/office/drawing/2014/main" id="{D026CA04-A36F-2901-11CE-4301861D987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247725" y="18173971"/>
            <a:ext cx="2913015" cy="2235967"/>
          </a:xfrm>
          <a:prstGeom prst="rect">
            <a:avLst/>
          </a:prstGeom>
          <a:noFill/>
        </p:spPr>
      </p:pic>
      <p:pic>
        <p:nvPicPr>
          <p:cNvPr id="3082" name="Picture 10" descr="Adult sea lamprey.">
            <a:extLst>
              <a:ext uri="{FF2B5EF4-FFF2-40B4-BE49-F238E27FC236}">
                <a16:creationId xmlns:a16="http://schemas.microsoft.com/office/drawing/2014/main" id="{2C7209A0-5B25-38F3-5509-94839AE86FCA}"/>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738" b="89888" l="6375" r="95750">
                        <a14:foregroundMark x1="9625" y1="52060" x2="10500" y2="64419"/>
                        <a14:foregroundMark x1="9125" y1="63670" x2="7875" y2="55056"/>
                        <a14:foregroundMark x1="6500" y1="55431" x2="6375" y2="63670"/>
                        <a14:foregroundMark x1="89875" y1="46067" x2="88625" y2="48315"/>
                        <a14:foregroundMark x1="89375" y1="52809" x2="95750" y2="48689"/>
                        <a14:foregroundMark x1="95750" y1="48689" x2="90125" y2="4531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600454" y="13367225"/>
            <a:ext cx="762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60" name="Oval 59">
            <a:extLst>
              <a:ext uri="{FF2B5EF4-FFF2-40B4-BE49-F238E27FC236}">
                <a16:creationId xmlns:a16="http://schemas.microsoft.com/office/drawing/2014/main" id="{B6FE0B1C-AC29-3B5D-EFAC-2DDD8AFC1166}"/>
              </a:ext>
            </a:extLst>
          </p:cNvPr>
          <p:cNvSpPr/>
          <p:nvPr/>
        </p:nvSpPr>
        <p:spPr>
          <a:xfrm>
            <a:off x="1027294" y="1665137"/>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483EED0E-F7E4-8D32-3034-B7DB2DDBC0BD}"/>
              </a:ext>
            </a:extLst>
          </p:cNvPr>
          <p:cNvSpPr/>
          <p:nvPr/>
        </p:nvSpPr>
        <p:spPr>
          <a:xfrm>
            <a:off x="1001306" y="4656614"/>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85" name="Group 3084">
            <a:extLst>
              <a:ext uri="{FF2B5EF4-FFF2-40B4-BE49-F238E27FC236}">
                <a16:creationId xmlns:a16="http://schemas.microsoft.com/office/drawing/2014/main" id="{AB5E12C0-AD35-018B-A30A-44815073BB58}"/>
              </a:ext>
            </a:extLst>
          </p:cNvPr>
          <p:cNvGrpSpPr/>
          <p:nvPr/>
        </p:nvGrpSpPr>
        <p:grpSpPr>
          <a:xfrm>
            <a:off x="988880" y="3164187"/>
            <a:ext cx="1335057" cy="1298061"/>
            <a:chOff x="8113103" y="12469155"/>
            <a:chExt cx="1335057" cy="1298061"/>
          </a:xfrm>
        </p:grpSpPr>
        <p:pic>
          <p:nvPicPr>
            <p:cNvPr id="10" name="Graphic 9" descr="Stacked Rocks outline">
              <a:extLst>
                <a:ext uri="{FF2B5EF4-FFF2-40B4-BE49-F238E27FC236}">
                  <a16:creationId xmlns:a16="http://schemas.microsoft.com/office/drawing/2014/main" id="{453DE1E6-0071-B2A7-864C-4CC46A6C279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08586" y="12545564"/>
              <a:ext cx="1145241" cy="1145241"/>
            </a:xfrm>
            <a:prstGeom prst="rect">
              <a:avLst/>
            </a:prstGeom>
          </p:spPr>
        </p:pic>
        <p:sp>
          <p:nvSpPr>
            <p:cNvPr id="62" name="Oval 61">
              <a:extLst>
                <a:ext uri="{FF2B5EF4-FFF2-40B4-BE49-F238E27FC236}">
                  <a16:creationId xmlns:a16="http://schemas.microsoft.com/office/drawing/2014/main" id="{DFBB2372-9D18-D53F-987A-750BF2C48D5A}"/>
                </a:ext>
              </a:extLst>
            </p:cNvPr>
            <p:cNvSpPr/>
            <p:nvPr/>
          </p:nvSpPr>
          <p:spPr>
            <a:xfrm>
              <a:off x="8113103" y="12469155"/>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87" name="Group 3086">
            <a:extLst>
              <a:ext uri="{FF2B5EF4-FFF2-40B4-BE49-F238E27FC236}">
                <a16:creationId xmlns:a16="http://schemas.microsoft.com/office/drawing/2014/main" id="{3B1E565D-4E42-2F8D-FAD6-AF73FAE472F6}"/>
              </a:ext>
            </a:extLst>
          </p:cNvPr>
          <p:cNvGrpSpPr/>
          <p:nvPr/>
        </p:nvGrpSpPr>
        <p:grpSpPr>
          <a:xfrm>
            <a:off x="1014486" y="6160381"/>
            <a:ext cx="1335057" cy="1298061"/>
            <a:chOff x="8107073" y="14166058"/>
            <a:chExt cx="1335057" cy="1298061"/>
          </a:xfrm>
        </p:grpSpPr>
        <p:pic>
          <p:nvPicPr>
            <p:cNvPr id="24" name="Graphic 23" descr="Fish outline">
              <a:extLst>
                <a:ext uri="{FF2B5EF4-FFF2-40B4-BE49-F238E27FC236}">
                  <a16:creationId xmlns:a16="http://schemas.microsoft.com/office/drawing/2014/main" id="{9FFFC304-A92D-9765-1223-61BB7886363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193315" y="14207771"/>
              <a:ext cx="1191078" cy="1191078"/>
            </a:xfrm>
            <a:prstGeom prst="rect">
              <a:avLst/>
            </a:prstGeom>
          </p:spPr>
        </p:pic>
        <p:sp>
          <p:nvSpPr>
            <p:cNvPr id="63" name="Oval 62">
              <a:extLst>
                <a:ext uri="{FF2B5EF4-FFF2-40B4-BE49-F238E27FC236}">
                  <a16:creationId xmlns:a16="http://schemas.microsoft.com/office/drawing/2014/main" id="{5995BCE7-2F22-C300-59C2-46CD6BDCC43E}"/>
                </a:ext>
              </a:extLst>
            </p:cNvPr>
            <p:cNvSpPr/>
            <p:nvPr/>
          </p:nvSpPr>
          <p:spPr>
            <a:xfrm>
              <a:off x="8107073" y="14166058"/>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90" name="Group 3089">
            <a:extLst>
              <a:ext uri="{FF2B5EF4-FFF2-40B4-BE49-F238E27FC236}">
                <a16:creationId xmlns:a16="http://schemas.microsoft.com/office/drawing/2014/main" id="{B292493B-A69D-B4B6-9ACC-55803BABD8FC}"/>
              </a:ext>
            </a:extLst>
          </p:cNvPr>
          <p:cNvGrpSpPr/>
          <p:nvPr/>
        </p:nvGrpSpPr>
        <p:grpSpPr>
          <a:xfrm>
            <a:off x="1028738" y="7662236"/>
            <a:ext cx="1335057" cy="1310731"/>
            <a:chOff x="8115764" y="15659925"/>
            <a:chExt cx="1335057" cy="1310731"/>
          </a:xfrm>
        </p:grpSpPr>
        <p:pic>
          <p:nvPicPr>
            <p:cNvPr id="26" name="Graphic 25" descr="Splash1 outline">
              <a:extLst>
                <a:ext uri="{FF2B5EF4-FFF2-40B4-BE49-F238E27FC236}">
                  <a16:creationId xmlns:a16="http://schemas.microsoft.com/office/drawing/2014/main" id="{1115131F-755C-8D99-18D9-2FE69B615CF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123967" y="15696817"/>
              <a:ext cx="1273839" cy="1273839"/>
            </a:xfrm>
            <a:prstGeom prst="rect">
              <a:avLst/>
            </a:prstGeom>
          </p:spPr>
        </p:pic>
        <p:sp>
          <p:nvSpPr>
            <p:cNvPr id="3077" name="Oval 3076">
              <a:extLst>
                <a:ext uri="{FF2B5EF4-FFF2-40B4-BE49-F238E27FC236}">
                  <a16:creationId xmlns:a16="http://schemas.microsoft.com/office/drawing/2014/main" id="{7DEEE26F-4E1D-70BF-168D-62411F56BE00}"/>
                </a:ext>
              </a:extLst>
            </p:cNvPr>
            <p:cNvSpPr/>
            <p:nvPr/>
          </p:nvSpPr>
          <p:spPr>
            <a:xfrm>
              <a:off x="8115764" y="15659925"/>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92" name="Group 3091">
            <a:extLst>
              <a:ext uri="{FF2B5EF4-FFF2-40B4-BE49-F238E27FC236}">
                <a16:creationId xmlns:a16="http://schemas.microsoft.com/office/drawing/2014/main" id="{3E753B93-4DEE-74FB-172E-17C9BD6F772E}"/>
              </a:ext>
            </a:extLst>
          </p:cNvPr>
          <p:cNvGrpSpPr/>
          <p:nvPr/>
        </p:nvGrpSpPr>
        <p:grpSpPr>
          <a:xfrm>
            <a:off x="1028738" y="9161050"/>
            <a:ext cx="1335057" cy="1298061"/>
            <a:chOff x="8220799" y="16933772"/>
            <a:chExt cx="1335057" cy="1298061"/>
          </a:xfrm>
        </p:grpSpPr>
        <p:pic>
          <p:nvPicPr>
            <p:cNvPr id="28" name="Graphic 27" descr="Wave outline">
              <a:extLst>
                <a:ext uri="{FF2B5EF4-FFF2-40B4-BE49-F238E27FC236}">
                  <a16:creationId xmlns:a16="http://schemas.microsoft.com/office/drawing/2014/main" id="{F14F712D-0C1E-9DE2-5344-8A0D13176E2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346942" y="16956152"/>
              <a:ext cx="1141794" cy="1141794"/>
            </a:xfrm>
            <a:prstGeom prst="rect">
              <a:avLst/>
            </a:prstGeom>
          </p:spPr>
        </p:pic>
        <p:sp>
          <p:nvSpPr>
            <p:cNvPr id="3079" name="Oval 3078">
              <a:extLst>
                <a:ext uri="{FF2B5EF4-FFF2-40B4-BE49-F238E27FC236}">
                  <a16:creationId xmlns:a16="http://schemas.microsoft.com/office/drawing/2014/main" id="{5DE21C47-B2F5-4D09-90F9-23C499CCD904}"/>
                </a:ext>
              </a:extLst>
            </p:cNvPr>
            <p:cNvSpPr/>
            <p:nvPr/>
          </p:nvSpPr>
          <p:spPr>
            <a:xfrm>
              <a:off x="8220799" y="16933772"/>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81" name="Oval 3080">
            <a:extLst>
              <a:ext uri="{FF2B5EF4-FFF2-40B4-BE49-F238E27FC236}">
                <a16:creationId xmlns:a16="http://schemas.microsoft.com/office/drawing/2014/main" id="{3159E944-A6D1-C8EC-3538-E69F2F3C2642}"/>
              </a:ext>
            </a:extLst>
          </p:cNvPr>
          <p:cNvSpPr/>
          <p:nvPr/>
        </p:nvSpPr>
        <p:spPr>
          <a:xfrm>
            <a:off x="1007472" y="10662140"/>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5" name="TextBox 3094">
            <a:extLst>
              <a:ext uri="{FF2B5EF4-FFF2-40B4-BE49-F238E27FC236}">
                <a16:creationId xmlns:a16="http://schemas.microsoft.com/office/drawing/2014/main" id="{8486DA52-5ACC-8494-76EB-3C2053D5121B}"/>
              </a:ext>
            </a:extLst>
          </p:cNvPr>
          <p:cNvSpPr txBox="1"/>
          <p:nvPr/>
        </p:nvSpPr>
        <p:spPr>
          <a:xfrm>
            <a:off x="21300988" y="5716208"/>
            <a:ext cx="8515537" cy="5016758"/>
          </a:xfrm>
          <a:prstGeom prst="rect">
            <a:avLst/>
          </a:prstGeom>
          <a:noFill/>
        </p:spPr>
        <p:txBody>
          <a:bodyPr wrap="square">
            <a:spAutoFit/>
          </a:bodyPr>
          <a:lstStyle/>
          <a:p>
            <a:pPr rtl="0"/>
            <a:r>
              <a:rPr lang="cy-gb" sz="3200" dirty="0">
                <a:latin typeface="HCo Gotham Rounded SSm"/>
              </a:rPr>
              <a:t>Ymhlith y rhywogaethau sy'n elwa o'r cynllun hwn mae (o'r chwith i'r dde): dyfrgwn, gwenoliaid y glennydd, canghennau glas, brithyllod, llysywod pendoll y môr, eogiaid, a 225 rhywogaeth o infertebratau sydd i'w cael ar gynefinoedd Gwaddod Afonol Agored yn unig. Mae'r infertebratau hyn yn sail i'n cadwyn fwyd ac felly'n diogelu’r cyflenwad bwyd (Howe, 2020). </a:t>
            </a:r>
          </a:p>
          <a:p>
            <a:endParaRPr lang="en-GB" sz="3200" dirty="0">
              <a:highlight>
                <a:srgbClr val="FFFF00"/>
              </a:highlight>
              <a:latin typeface="HCo Gotham Rounded SSm"/>
            </a:endParaRPr>
          </a:p>
          <a:p>
            <a:endParaRPr lang="en-GB" sz="3200" dirty="0">
              <a:highlight>
                <a:srgbClr val="FFFF00"/>
              </a:highlight>
              <a:latin typeface="HCo Gotham Rounded SSm"/>
            </a:endParaRPr>
          </a:p>
        </p:txBody>
      </p:sp>
      <p:pic>
        <p:nvPicPr>
          <p:cNvPr id="3096" name="Picture 3095">
            <a:extLst>
              <a:ext uri="{FF2B5EF4-FFF2-40B4-BE49-F238E27FC236}">
                <a16:creationId xmlns:a16="http://schemas.microsoft.com/office/drawing/2014/main" id="{0D6BD0ED-5237-5C06-EFF8-60EAEB345666}"/>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8147" b="94409" l="9585" r="89617">
                        <a14:foregroundMark x1="24441" y1="16294" x2="34665" y2="8147"/>
                        <a14:foregroundMark x1="34665" y1="8147" x2="45687" y2="11022"/>
                        <a14:foregroundMark x1="45687" y1="11022" x2="45687" y2="11022"/>
                        <a14:foregroundMark x1="45687" y1="11342" x2="45687" y2="11342"/>
                        <a14:foregroundMark x1="29233" y1="89936" x2="50639" y2="86901"/>
                        <a14:foregroundMark x1="30831" y1="90096" x2="36262" y2="90575"/>
                        <a14:foregroundMark x1="49521" y1="94409" x2="76837" y2="92971"/>
                        <a14:foregroundMark x1="79233" y1="91214" x2="83546" y2="78115"/>
                        <a14:foregroundMark x1="83546" y1="78115" x2="78275" y2="60383"/>
                        <a14:foregroundMark x1="78275" y1="60383" x2="65495" y2="44888"/>
                        <a14:foregroundMark x1="65495" y1="44888" x2="62780" y2="43291"/>
                        <a14:foregroundMark x1="53514" y1="20607" x2="76997" y2="55431"/>
                        <a14:foregroundMark x1="76997" y1="55431" x2="79712" y2="67732"/>
                        <a14:foregroundMark x1="79712" y1="67732" x2="79233" y2="74601"/>
                        <a14:foregroundMark x1="69169" y1="47125" x2="86102" y2="66454"/>
                        <a14:foregroundMark x1="86102" y1="66454" x2="84185" y2="81789"/>
                        <a14:foregroundMark x1="84185" y1="81789" x2="82268" y2="85942"/>
                        <a14:foregroundMark x1="82588" y1="85942" x2="77157" y2="93770"/>
                        <a14:foregroundMark x1="43610" y1="87700" x2="35942" y2="65495"/>
                        <a14:foregroundMark x1="35942" y1="65495" x2="36741" y2="57029"/>
                        <a14:foregroundMark x1="37061" y1="57668" x2="32428" y2="31470"/>
                        <a14:foregroundMark x1="32428" y1="31470" x2="33706" y2="28435"/>
                        <a14:foregroundMark x1="32588" y1="30192" x2="22843" y2="12939"/>
                        <a14:foregroundMark x1="22843" y1="12939" x2="23802" y2="11182"/>
                        <a14:foregroundMark x1="31310" y1="28435" x2="23802" y2="19649"/>
                        <a14:foregroundMark x1="23802" y1="19649" x2="24760" y2="17252"/>
                        <a14:foregroundMark x1="20927" y1="18530" x2="24441" y2="36422"/>
                        <a14:foregroundMark x1="24441" y1="36422" x2="27955" y2="35783"/>
                      </a14:backgroundRemoval>
                    </a14:imgEffect>
                  </a14:imgLayer>
                </a14:imgProps>
              </a:ext>
            </a:extLst>
          </a:blip>
          <a:stretch>
            <a:fillRect/>
          </a:stretch>
        </p:blipFill>
        <p:spPr>
          <a:xfrm>
            <a:off x="0" y="13869153"/>
            <a:ext cx="4779395" cy="4779395"/>
          </a:xfrm>
          <a:prstGeom prst="rect">
            <a:avLst/>
          </a:prstGeom>
        </p:spPr>
      </p:pic>
      <p:sp>
        <p:nvSpPr>
          <p:cNvPr id="3097" name="TextBox 3096">
            <a:extLst>
              <a:ext uri="{FF2B5EF4-FFF2-40B4-BE49-F238E27FC236}">
                <a16:creationId xmlns:a16="http://schemas.microsoft.com/office/drawing/2014/main" id="{FE4222A4-CD78-CA91-7A95-4F6B29953183}"/>
              </a:ext>
            </a:extLst>
          </p:cNvPr>
          <p:cNvSpPr txBox="1"/>
          <p:nvPr/>
        </p:nvSpPr>
        <p:spPr>
          <a:xfrm>
            <a:off x="21300988" y="9799895"/>
            <a:ext cx="8478752" cy="4031873"/>
          </a:xfrm>
          <a:prstGeom prst="rect">
            <a:avLst/>
          </a:prstGeom>
          <a:solidFill>
            <a:srgbClr val="B6CDC9"/>
          </a:solidFill>
        </p:spPr>
        <p:txBody>
          <a:bodyPr wrap="square">
            <a:spAutoFit/>
          </a:bodyPr>
          <a:lstStyle/>
          <a:p>
            <a:r>
              <a:rPr lang="en-GB" sz="3200" dirty="0">
                <a:latin typeface="HCo Gotham Rounded SSm"/>
              </a:rPr>
              <a:t>Species benefiting from this scheme include (top to bottom): otter, sand martin, grayling, brown trout, sea lamprey, Atlantic salmon, and 225 species of invertebrates which are only found on Exposed Riverine Sediment habitats. These invertebrates, form the basis of our food chain and therefore support food security (Howe, 2020). </a:t>
            </a:r>
          </a:p>
        </p:txBody>
      </p:sp>
      <p:grpSp>
        <p:nvGrpSpPr>
          <p:cNvPr id="3" name="Group 2">
            <a:extLst>
              <a:ext uri="{FF2B5EF4-FFF2-40B4-BE49-F238E27FC236}">
                <a16:creationId xmlns:a16="http://schemas.microsoft.com/office/drawing/2014/main" id="{AB4B9226-67FF-0486-1269-CE02AEE5267B}"/>
              </a:ext>
            </a:extLst>
          </p:cNvPr>
          <p:cNvGrpSpPr/>
          <p:nvPr/>
        </p:nvGrpSpPr>
        <p:grpSpPr>
          <a:xfrm>
            <a:off x="1028736" y="12140604"/>
            <a:ext cx="1335057" cy="1298061"/>
            <a:chOff x="8178090" y="18709121"/>
            <a:chExt cx="1335057" cy="1298061"/>
          </a:xfrm>
        </p:grpSpPr>
        <p:pic>
          <p:nvPicPr>
            <p:cNvPr id="4" name="Graphic 3" descr="Plant With Roots outline">
              <a:extLst>
                <a:ext uri="{FF2B5EF4-FFF2-40B4-BE49-F238E27FC236}">
                  <a16:creationId xmlns:a16="http://schemas.microsoft.com/office/drawing/2014/main" id="{6EC68D27-27D8-9613-88A1-BC716D7DCB5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272700" y="18810636"/>
              <a:ext cx="1125106" cy="1125106"/>
            </a:xfrm>
            <a:prstGeom prst="rect">
              <a:avLst/>
            </a:prstGeom>
          </p:spPr>
        </p:pic>
        <p:sp>
          <p:nvSpPr>
            <p:cNvPr id="5" name="Oval 4">
              <a:extLst>
                <a:ext uri="{FF2B5EF4-FFF2-40B4-BE49-F238E27FC236}">
                  <a16:creationId xmlns:a16="http://schemas.microsoft.com/office/drawing/2014/main" id="{0E10F950-6876-617D-A2BB-09B8B0CB6FC0}"/>
                </a:ext>
              </a:extLst>
            </p:cNvPr>
            <p:cNvSpPr/>
            <p:nvPr/>
          </p:nvSpPr>
          <p:spPr>
            <a:xfrm>
              <a:off x="8178090" y="18709121"/>
              <a:ext cx="1335057" cy="1298061"/>
            </a:xfrm>
            <a:prstGeom prst="ellipse">
              <a:avLst/>
            </a:prstGeom>
            <a:noFill/>
            <a:ln w="38100">
              <a:solidFill>
                <a:srgbClr val="149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a:extLst>
              <a:ext uri="{FF2B5EF4-FFF2-40B4-BE49-F238E27FC236}">
                <a16:creationId xmlns:a16="http://schemas.microsoft.com/office/drawing/2014/main" id="{9D450711-B2BA-CA4A-C262-9C19781BF779}"/>
              </a:ext>
            </a:extLst>
          </p:cNvPr>
          <p:cNvSpPr txBox="1"/>
          <p:nvPr/>
        </p:nvSpPr>
        <p:spPr>
          <a:xfrm>
            <a:off x="2821139" y="11373091"/>
            <a:ext cx="1127499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r>
              <a:rPr lang="en-GB" sz="3600" dirty="0">
                <a:latin typeface="HCo Gotham Rounded SSm"/>
              </a:rPr>
              <a:t>Water Quality improvements</a:t>
            </a:r>
          </a:p>
        </p:txBody>
      </p:sp>
      <p:pic>
        <p:nvPicPr>
          <p:cNvPr id="13" name="Graphic 12" descr="Water outline">
            <a:extLst>
              <a:ext uri="{FF2B5EF4-FFF2-40B4-BE49-F238E27FC236}">
                <a16:creationId xmlns:a16="http://schemas.microsoft.com/office/drawing/2014/main" id="{2A2E184C-AC35-C4F6-BA48-5CB6BCE9B70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129251" y="10746022"/>
            <a:ext cx="1082561" cy="1082561"/>
          </a:xfrm>
          <a:prstGeom prst="rect">
            <a:avLst/>
          </a:prstGeom>
        </p:spPr>
      </p:pic>
      <p:pic>
        <p:nvPicPr>
          <p:cNvPr id="1026" name="Picture 2" descr="Grayling Fish - a Guide to Catching Grayling | BadAngling">
            <a:extLst>
              <a:ext uri="{FF2B5EF4-FFF2-40B4-BE49-F238E27FC236}">
                <a16:creationId xmlns:a16="http://schemas.microsoft.com/office/drawing/2014/main" id="{90C963B1-4C11-F194-567F-56966F49F310}"/>
              </a:ext>
            </a:extLst>
          </p:cNvPr>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7592" b="97382" l="8500" r="94600">
                        <a14:foregroundMark x1="10100" y1="57592" x2="12800" y2="36911"/>
                        <a14:foregroundMark x1="8500" y1="53927" x2="11000" y2="39529"/>
                        <a14:foregroundMark x1="39000" y1="12827" x2="50900" y2="17016"/>
                        <a14:foregroundMark x1="50900" y1="17016" x2="52500" y2="21728"/>
                        <a14:foregroundMark x1="52200" y1="19110" x2="42500" y2="7853"/>
                        <a14:foregroundMark x1="42500" y1="7853" x2="34200" y2="23298"/>
                        <a14:foregroundMark x1="91300" y1="31414" x2="87000" y2="30890"/>
                        <a14:foregroundMark x1="91100" y1="30628" x2="87000" y2="26440"/>
                        <a14:foregroundMark x1="89500" y1="71466" x2="88000" y2="51309"/>
                        <a14:foregroundMark x1="90500" y1="57330" x2="86100" y2="70419"/>
                        <a14:foregroundMark x1="89100" y1="48953" x2="94600" y2="75654"/>
                        <a14:foregroundMark x1="94600" y1="75654" x2="89700" y2="82461"/>
                        <a14:foregroundMark x1="52200" y1="69372" x2="46400" y2="74869"/>
                        <a14:foregroundMark x1="44000" y1="79058" x2="51100" y2="76178"/>
                        <a14:foregroundMark x1="37000" y1="70942" x2="45700" y2="97382"/>
                        <a14:foregroundMark x1="45700" y1="97382" x2="50900" y2="71466"/>
                        <a14:foregroundMark x1="50900" y1="71466" x2="50100" y2="67801"/>
                      </a14:backgroundRemoval>
                    </a14:imgEffect>
                  </a14:imgLayer>
                </a14:imgProps>
              </a:ext>
              <a:ext uri="{28A0092B-C50C-407E-A947-70E740481C1C}">
                <a14:useLocalDpi xmlns:a14="http://schemas.microsoft.com/office/drawing/2010/main" val="0"/>
              </a:ext>
            </a:extLst>
          </a:blip>
          <a:srcRect/>
          <a:stretch>
            <a:fillRect/>
          </a:stretch>
        </p:blipFill>
        <p:spPr bwMode="auto">
          <a:xfrm>
            <a:off x="6755372" y="14264299"/>
            <a:ext cx="6657525" cy="25431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EE073B1-D5D6-B8E7-31D2-FDD9AB5348C1}"/>
              </a:ext>
            </a:extLst>
          </p:cNvPr>
          <p:cNvSpPr/>
          <p:nvPr/>
        </p:nvSpPr>
        <p:spPr>
          <a:xfrm>
            <a:off x="458688" y="368312"/>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F067179B-CA6C-D961-A13E-806FD2397F00}"/>
              </a:ext>
            </a:extLst>
          </p:cNvPr>
          <p:cNvPicPr>
            <a:picLocks noChangeAspect="1"/>
          </p:cNvPicPr>
          <p:nvPr/>
        </p:nvPicPr>
        <p:blipFill>
          <a:blip r:embed="rId31"/>
          <a:stretch>
            <a:fillRect/>
          </a:stretch>
        </p:blipFill>
        <p:spPr>
          <a:xfrm flipH="1">
            <a:off x="12462670" y="16809910"/>
            <a:ext cx="5452533" cy="2726267"/>
          </a:xfrm>
          <a:prstGeom prst="rect">
            <a:avLst/>
          </a:prstGeom>
        </p:spPr>
      </p:pic>
      <p:sp>
        <p:nvSpPr>
          <p:cNvPr id="2" name="TextBox 1">
            <a:extLst>
              <a:ext uri="{FF2B5EF4-FFF2-40B4-BE49-F238E27FC236}">
                <a16:creationId xmlns:a16="http://schemas.microsoft.com/office/drawing/2014/main" id="{DAC70949-192F-0E50-BF9E-895D2A3375BA}"/>
              </a:ext>
            </a:extLst>
          </p:cNvPr>
          <p:cNvSpPr txBox="1"/>
          <p:nvPr/>
        </p:nvSpPr>
        <p:spPr>
          <a:xfrm>
            <a:off x="2837882" y="1754525"/>
            <a:ext cx="12910525"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Addasu i effeithiau newid yn yr hinsawdd</a:t>
            </a:r>
          </a:p>
        </p:txBody>
      </p:sp>
      <p:sp>
        <p:nvSpPr>
          <p:cNvPr id="8" name="TextBox 7">
            <a:extLst>
              <a:ext uri="{FF2B5EF4-FFF2-40B4-BE49-F238E27FC236}">
                <a16:creationId xmlns:a16="http://schemas.microsoft.com/office/drawing/2014/main" id="{E97D3AE3-B6BF-FBFA-CA29-043E76610591}"/>
              </a:ext>
            </a:extLst>
          </p:cNvPr>
          <p:cNvSpPr txBox="1"/>
          <p:nvPr/>
        </p:nvSpPr>
        <p:spPr>
          <a:xfrm>
            <a:off x="2847180" y="3104526"/>
            <a:ext cx="7516541"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Adfer cynefin prin sydd wedi dirywio</a:t>
            </a:r>
          </a:p>
        </p:txBody>
      </p:sp>
      <p:sp>
        <p:nvSpPr>
          <p:cNvPr id="11" name="TextBox 10">
            <a:extLst>
              <a:ext uri="{FF2B5EF4-FFF2-40B4-BE49-F238E27FC236}">
                <a16:creationId xmlns:a16="http://schemas.microsoft.com/office/drawing/2014/main" id="{B0EFB00A-0850-7BAF-F72A-0498E32873DA}"/>
              </a:ext>
            </a:extLst>
          </p:cNvPr>
          <p:cNvSpPr txBox="1"/>
          <p:nvPr/>
        </p:nvSpPr>
        <p:spPr>
          <a:xfrm>
            <a:off x="2843689" y="4706797"/>
            <a:ext cx="12910525"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Gwella bioamrywiaeth a chynefinoedd</a:t>
            </a:r>
          </a:p>
        </p:txBody>
      </p:sp>
      <p:sp>
        <p:nvSpPr>
          <p:cNvPr id="16" name="TextBox 15">
            <a:extLst>
              <a:ext uri="{FF2B5EF4-FFF2-40B4-BE49-F238E27FC236}">
                <a16:creationId xmlns:a16="http://schemas.microsoft.com/office/drawing/2014/main" id="{AB7EC5E9-8754-B3CD-A17C-4EBF0B6A2625}"/>
              </a:ext>
            </a:extLst>
          </p:cNvPr>
          <p:cNvSpPr txBox="1"/>
          <p:nvPr/>
        </p:nvSpPr>
        <p:spPr>
          <a:xfrm>
            <a:off x="2843690" y="6116792"/>
            <a:ext cx="11158179"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Cefnogi poblogaethau pysgod</a:t>
            </a:r>
          </a:p>
        </p:txBody>
      </p:sp>
      <p:sp>
        <p:nvSpPr>
          <p:cNvPr id="17" name="TextBox 16">
            <a:extLst>
              <a:ext uri="{FF2B5EF4-FFF2-40B4-BE49-F238E27FC236}">
                <a16:creationId xmlns:a16="http://schemas.microsoft.com/office/drawing/2014/main" id="{C87C0ABB-977F-B488-407C-11B76D2DF21B}"/>
              </a:ext>
            </a:extLst>
          </p:cNvPr>
          <p:cNvSpPr txBox="1"/>
          <p:nvPr/>
        </p:nvSpPr>
        <p:spPr>
          <a:xfrm>
            <a:off x="2810436" y="7699128"/>
            <a:ext cx="1122468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Astudiaeth achos enghreifftiol o'r math hwn o adferiad</a:t>
            </a:r>
          </a:p>
        </p:txBody>
      </p:sp>
      <p:sp>
        <p:nvSpPr>
          <p:cNvPr id="19" name="TextBox 18">
            <a:extLst>
              <a:ext uri="{FF2B5EF4-FFF2-40B4-BE49-F238E27FC236}">
                <a16:creationId xmlns:a16="http://schemas.microsoft.com/office/drawing/2014/main" id="{CC69DD27-F82E-D2A9-F326-BD08C36B37AF}"/>
              </a:ext>
            </a:extLst>
          </p:cNvPr>
          <p:cNvSpPr txBox="1"/>
          <p:nvPr/>
        </p:nvSpPr>
        <p:spPr>
          <a:xfrm>
            <a:off x="2809853" y="9230521"/>
            <a:ext cx="11130718"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i="0" dirty="0">
                <a:solidFill>
                  <a:srgbClr val="0092A6"/>
                </a:solidFill>
                <a:effectLst/>
                <a:latin typeface="HCo Gotham Rounded SSm"/>
              </a:rPr>
              <a:t>Mae ailgysylltu gorlifdiroedd yn arafu ac yn storio llifoedd</a:t>
            </a:r>
            <a:endParaRPr lang="en-GB" sz="3600" b="1" dirty="0">
              <a:solidFill>
                <a:srgbClr val="0092A6"/>
              </a:solidFill>
              <a:latin typeface="HCo Gotham Rounded SSm"/>
            </a:endParaRPr>
          </a:p>
        </p:txBody>
      </p:sp>
      <p:sp>
        <p:nvSpPr>
          <p:cNvPr id="20" name="TextBox 19">
            <a:extLst>
              <a:ext uri="{FF2B5EF4-FFF2-40B4-BE49-F238E27FC236}">
                <a16:creationId xmlns:a16="http://schemas.microsoft.com/office/drawing/2014/main" id="{AAA2C197-9C47-8334-D3BE-349D0D2DCC3E}"/>
              </a:ext>
            </a:extLst>
          </p:cNvPr>
          <p:cNvSpPr txBox="1"/>
          <p:nvPr/>
        </p:nvSpPr>
        <p:spPr>
          <a:xfrm>
            <a:off x="2821139" y="10800389"/>
            <a:ext cx="1127499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Gwelliannau i ansawdd dŵr</a:t>
            </a:r>
          </a:p>
        </p:txBody>
      </p:sp>
      <p:sp>
        <p:nvSpPr>
          <p:cNvPr id="21" name="TextBox 20">
            <a:extLst>
              <a:ext uri="{FF2B5EF4-FFF2-40B4-BE49-F238E27FC236}">
                <a16:creationId xmlns:a16="http://schemas.microsoft.com/office/drawing/2014/main" id="{E59ABEEB-8DD9-AE51-118A-8B25A7B9ECE0}"/>
              </a:ext>
            </a:extLst>
          </p:cNvPr>
          <p:cNvSpPr txBox="1"/>
          <p:nvPr/>
        </p:nvSpPr>
        <p:spPr>
          <a:xfrm>
            <a:off x="2821139" y="12243827"/>
            <a:ext cx="11274996" cy="646331"/>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600" b="1" dirty="0">
                <a:solidFill>
                  <a:srgbClr val="0092A6"/>
                </a:solidFill>
                <a:latin typeface="HCo Gotham Rounded SSm"/>
              </a:rPr>
              <a:t>Rheolaeth leol o rywogaethau estron goresgynnol (INNS)</a:t>
            </a:r>
          </a:p>
        </p:txBody>
      </p:sp>
    </p:spTree>
    <p:extLst>
      <p:ext uri="{BB962C8B-B14F-4D97-AF65-F5344CB8AC3E}">
        <p14:creationId xmlns:p14="http://schemas.microsoft.com/office/powerpoint/2010/main" val="273672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B5599AF-CBDD-CF92-84E9-DA0AEC2512BC}"/>
              </a:ext>
            </a:extLst>
          </p:cNvPr>
          <p:cNvSpPr txBox="1"/>
          <p:nvPr/>
        </p:nvSpPr>
        <p:spPr>
          <a:xfrm>
            <a:off x="497783" y="1754684"/>
            <a:ext cx="16655353" cy="4524315"/>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200" dirty="0">
                <a:solidFill>
                  <a:srgbClr val="333333"/>
                </a:solidFill>
                <a:latin typeface="HCo Gotham Rounded SSm"/>
              </a:rPr>
              <a:t>Mae ymyrraeth ddynol hanesyddol, er enghraifft sythu sianel yr afon a thynnu graean (carthu), wedi newid prosesau naturiol yr afon. O ganlyniad, nid yw'r sianel bellach yn ddeinamig ac mae wedi mynd yn sefydlog, gyda llai o gysylltiad â’r gorlifdir. Yn ogystal, mae symudiad gwaddodion yn gwaethygu, gan gynyddu erydiad yn agosach at y pentref ac arwain at fwy o ddyddodiad i lawr yr afon.</a:t>
            </a:r>
          </a:p>
          <a:p>
            <a:pPr rtl="0"/>
            <a:r>
              <a:rPr lang="cy-gb" sz="3200" dirty="0">
                <a:solidFill>
                  <a:srgbClr val="333333"/>
                </a:solidFill>
                <a:latin typeface="HCo Gotham Rounded SSm"/>
              </a:rPr>
              <a:t> </a:t>
            </a:r>
          </a:p>
          <a:p>
            <a:pPr rtl="0"/>
            <a:r>
              <a:rPr lang="cy-gb" sz="3200" dirty="0">
                <a:solidFill>
                  <a:srgbClr val="333333"/>
                </a:solidFill>
                <a:latin typeface="HCo Gotham Rounded SSm"/>
              </a:rPr>
              <a:t>Mae hyn yn arwain at ddirywiad yn y cynefin sy'n bresennol ledled y warchodfa natur. Ar draws dalgylch Hafren Uchaf bu </a:t>
            </a:r>
            <a:r>
              <a:rPr lang="cy-gb" sz="3200" dirty="0">
                <a:latin typeface="HCo Gotham Rounded SSm"/>
              </a:rPr>
              <a:t>gostyngiad o 63% mewn cynefin Gwaddodion Afonol Agored, sy’n gynefin pwysig ond prin, rhwng </a:t>
            </a:r>
            <a:r>
              <a:rPr lang="cy-gb" sz="3200" dirty="0">
                <a:solidFill>
                  <a:srgbClr val="333333"/>
                </a:solidFill>
                <a:latin typeface="HCo Gotham Rounded SSm"/>
              </a:rPr>
              <a:t>1926 a 1992 (</a:t>
            </a:r>
            <a:r>
              <a:rPr lang="cy-gb" sz="3200" dirty="0" err="1">
                <a:solidFill>
                  <a:srgbClr val="333333"/>
                </a:solidFill>
                <a:latin typeface="HCo Gotham Rounded SSm"/>
              </a:rPr>
              <a:t>Brewer</a:t>
            </a:r>
            <a:r>
              <a:rPr lang="cy-gb" sz="3200" dirty="0">
                <a:solidFill>
                  <a:srgbClr val="333333"/>
                </a:solidFill>
                <a:latin typeface="HCo Gotham Rounded SSm"/>
              </a:rPr>
              <a:t> </a:t>
            </a:r>
            <a:r>
              <a:rPr lang="cy-gb" sz="3200" dirty="0" err="1">
                <a:solidFill>
                  <a:srgbClr val="333333"/>
                </a:solidFill>
                <a:latin typeface="HCo Gotham Rounded SSm"/>
              </a:rPr>
              <a:t>et</a:t>
            </a:r>
            <a:r>
              <a:rPr lang="cy-gb" sz="3200" dirty="0">
                <a:solidFill>
                  <a:srgbClr val="333333"/>
                </a:solidFill>
                <a:latin typeface="HCo Gotham Rounded SSm"/>
              </a:rPr>
              <a:t> </a:t>
            </a:r>
            <a:r>
              <a:rPr lang="cy-gb" sz="3200" dirty="0" err="1">
                <a:solidFill>
                  <a:srgbClr val="333333"/>
                </a:solidFill>
                <a:latin typeface="HCo Gotham Rounded SSm"/>
              </a:rPr>
              <a:t>al</a:t>
            </a:r>
            <a:r>
              <a:rPr lang="cy-gb" sz="3200" dirty="0">
                <a:solidFill>
                  <a:srgbClr val="333333"/>
                </a:solidFill>
                <a:latin typeface="HCo Gotham Rounded SSm"/>
              </a:rPr>
              <a:t>., 2006).</a:t>
            </a:r>
          </a:p>
        </p:txBody>
      </p:sp>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9780" y="-1034605"/>
            <a:ext cx="10692406" cy="7562103"/>
          </a:xfrm>
          <a:prstGeom prst="rect">
            <a:avLst/>
          </a:prstGeom>
        </p:spPr>
      </p:pic>
      <p:sp>
        <p:nvSpPr>
          <p:cNvPr id="16" name="TextBox 15">
            <a:extLst>
              <a:ext uri="{FF2B5EF4-FFF2-40B4-BE49-F238E27FC236}">
                <a16:creationId xmlns:a16="http://schemas.microsoft.com/office/drawing/2014/main" id="{C2839F93-47F5-2DA1-79E2-0E96520A66ED}"/>
              </a:ext>
            </a:extLst>
          </p:cNvPr>
          <p:cNvSpPr txBox="1"/>
          <p:nvPr/>
        </p:nvSpPr>
        <p:spPr>
          <a:xfrm>
            <a:off x="497780" y="16477957"/>
            <a:ext cx="7588660" cy="2062103"/>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200" i="0" u="none" strike="noStrike" dirty="0">
                <a:solidFill>
                  <a:srgbClr val="000000"/>
                </a:solidFill>
                <a:latin typeface="HCo Gotham Rounded SSm"/>
                <a:ea typeface="ADLaM Display" panose="020F0502020204030204" pitchFamily="2" charset="0"/>
                <a:cs typeface="ADLaM Display" panose="020F0502020204030204" pitchFamily="2" charset="0"/>
              </a:rPr>
              <a:t>Y Gwaddodion Afonol Agored rhwng Caersŵs a Llandinam yw un o’r enghreifftiau pwysicaf yng Nghymru a Lloegr (</a:t>
            </a:r>
            <a:r>
              <a:rPr lang="cy-gb" sz="3200" i="0" u="none" strike="noStrike" dirty="0" err="1">
                <a:solidFill>
                  <a:srgbClr val="000000"/>
                </a:solidFill>
                <a:latin typeface="HCo Gotham Rounded SSm"/>
                <a:ea typeface="ADLaM Display" panose="020F0502020204030204" pitchFamily="2" charset="0"/>
                <a:cs typeface="ADLaM Display" panose="020F0502020204030204" pitchFamily="2" charset="0"/>
              </a:rPr>
              <a:t>Sadler</a:t>
            </a:r>
            <a:r>
              <a:rPr lang="cy-gb" sz="3200" i="0" u="none" strike="noStrike" dirty="0">
                <a:solidFill>
                  <a:srgbClr val="000000"/>
                </a:solidFill>
                <a:latin typeface="HCo Gotham Rounded SSm"/>
                <a:ea typeface="ADLaM Display" panose="020F0502020204030204" pitchFamily="2" charset="0"/>
                <a:cs typeface="ADLaM Display" panose="020F0502020204030204" pitchFamily="2" charset="0"/>
              </a:rPr>
              <a:t> a Bell, 2002) </a:t>
            </a:r>
          </a:p>
        </p:txBody>
      </p:sp>
      <p:sp>
        <p:nvSpPr>
          <p:cNvPr id="48" name="TextBox 47">
            <a:extLst>
              <a:ext uri="{FF2B5EF4-FFF2-40B4-BE49-F238E27FC236}">
                <a16:creationId xmlns:a16="http://schemas.microsoft.com/office/drawing/2014/main" id="{1813DEAE-7736-4852-FD45-01367B1D9EB8}"/>
              </a:ext>
            </a:extLst>
          </p:cNvPr>
          <p:cNvSpPr txBox="1"/>
          <p:nvPr/>
        </p:nvSpPr>
        <p:spPr>
          <a:xfrm>
            <a:off x="497782" y="559897"/>
            <a:ext cx="14720121" cy="1200329"/>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r>
              <a:rPr lang="en-GB" dirty="0"/>
              <a:t>PAM?</a:t>
            </a:r>
          </a:p>
        </p:txBody>
      </p:sp>
      <p:sp>
        <p:nvSpPr>
          <p:cNvPr id="49" name="TextBox 48">
            <a:extLst>
              <a:ext uri="{FF2B5EF4-FFF2-40B4-BE49-F238E27FC236}">
                <a16:creationId xmlns:a16="http://schemas.microsoft.com/office/drawing/2014/main" id="{DF8C70F9-89E1-D6DB-32F3-C99DA9AC0FBC}"/>
              </a:ext>
            </a:extLst>
          </p:cNvPr>
          <p:cNvSpPr txBox="1"/>
          <p:nvPr/>
        </p:nvSpPr>
        <p:spPr>
          <a:xfrm>
            <a:off x="473445" y="8383692"/>
            <a:ext cx="16679693" cy="4031873"/>
          </a:xfrm>
          <a:prstGeom prst="rect">
            <a:avLst/>
          </a:prstGeom>
          <a:solidFill>
            <a:srgbClr val="B6CDC9"/>
          </a:solidFill>
          <a:effectLst>
            <a:outerShdw blurRad="50800" dist="50800" dir="5400000" sx="2000" sy="2000" algn="ctr" rotWithShape="0">
              <a:srgbClr val="000000">
                <a:alpha val="43137"/>
              </a:srgbClr>
            </a:outerShdw>
            <a:softEdge rad="12700"/>
          </a:effectLst>
        </p:spPr>
        <p:txBody>
          <a:bodyPr wrap="square" rtlCol="0">
            <a:spAutoFit/>
          </a:bodyPr>
          <a:lstStyle/>
          <a:p>
            <a:r>
              <a:rPr lang="en-GB" sz="3200" dirty="0">
                <a:solidFill>
                  <a:srgbClr val="333333"/>
                </a:solidFill>
                <a:latin typeface="HCo Gotham Rounded SSm"/>
              </a:rPr>
              <a:t>Historic human intervention, such as straightening the river channel and gravel removal (dredging), has altered the river’s natural processes. As a result, the channel is no longer dynamic, becoming fixed, with less floodplain connection. In addition, sediment movement is exacerbated, increasing erosion nearer to the village and leading to increased deposition downstream.</a:t>
            </a:r>
          </a:p>
          <a:p>
            <a:r>
              <a:rPr lang="en-GB" sz="3200" dirty="0">
                <a:solidFill>
                  <a:srgbClr val="333333"/>
                </a:solidFill>
                <a:latin typeface="HCo Gotham Rounded SSm"/>
              </a:rPr>
              <a:t> </a:t>
            </a:r>
          </a:p>
          <a:p>
            <a:r>
              <a:rPr lang="en-GB" sz="3200" dirty="0">
                <a:solidFill>
                  <a:srgbClr val="333333"/>
                </a:solidFill>
                <a:latin typeface="HCo Gotham Rounded SSm"/>
              </a:rPr>
              <a:t>This is leading to a decline in habitat present throughout the nature reserve. Across the Upper Severn catchment there has been a 63% reduction in important, yet rare, Exposed Riverine Sediment habitat between 1926 and 1992 (Brewer et al., 2006).</a:t>
            </a:r>
          </a:p>
        </p:txBody>
      </p:sp>
      <p:sp>
        <p:nvSpPr>
          <p:cNvPr id="50" name="TextBox 49">
            <a:extLst>
              <a:ext uri="{FF2B5EF4-FFF2-40B4-BE49-F238E27FC236}">
                <a16:creationId xmlns:a16="http://schemas.microsoft.com/office/drawing/2014/main" id="{D761B341-D26C-2D20-74C2-31516AB58CD1}"/>
              </a:ext>
            </a:extLst>
          </p:cNvPr>
          <p:cNvSpPr txBox="1"/>
          <p:nvPr/>
        </p:nvSpPr>
        <p:spPr>
          <a:xfrm>
            <a:off x="473443" y="7188904"/>
            <a:ext cx="16679693" cy="1200329"/>
          </a:xfrm>
          <a:prstGeom prst="rect">
            <a:avLst/>
          </a:prstGeom>
          <a:solidFill>
            <a:srgbClr val="B6CDC9"/>
          </a:solidFill>
        </p:spPr>
        <p:txBody>
          <a:bodyPr wrap="square" rtlCol="0">
            <a:spAutoFit/>
          </a:bodyPr>
          <a:lstStyle>
            <a:defPPr>
              <a:defRPr lang="en-US"/>
            </a:defPPr>
            <a:lvl1pPr>
              <a:defRPr sz="7200">
                <a:solidFill>
                  <a:srgbClr val="055445"/>
                </a:solidFill>
                <a:latin typeface="Arial "/>
              </a:defRPr>
            </a:lvl1pPr>
          </a:lstStyle>
          <a:p>
            <a:r>
              <a:rPr lang="en-GB" dirty="0"/>
              <a:t>WHY?</a:t>
            </a:r>
          </a:p>
        </p:txBody>
      </p:sp>
      <p:pic>
        <p:nvPicPr>
          <p:cNvPr id="2" name="Picture 2">
            <a:extLst>
              <a:ext uri="{FF2B5EF4-FFF2-40B4-BE49-F238E27FC236}">
                <a16:creationId xmlns:a16="http://schemas.microsoft.com/office/drawing/2014/main" id="{775A9CD2-3A09-B7F4-9CBB-4332BBB34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2970" y="13863123"/>
            <a:ext cx="12232557" cy="71446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4ACEAAD-290C-3843-DF7F-38F0810C11FD}"/>
              </a:ext>
            </a:extLst>
          </p:cNvPr>
          <p:cNvSpPr txBox="1"/>
          <p:nvPr/>
        </p:nvSpPr>
        <p:spPr>
          <a:xfrm>
            <a:off x="479939" y="18927772"/>
            <a:ext cx="7588660" cy="2062103"/>
          </a:xfrm>
          <a:prstGeom prst="rect">
            <a:avLst/>
          </a:prstGeom>
          <a:solidFill>
            <a:srgbClr val="B6CDC9"/>
          </a:solidFill>
        </p:spPr>
        <p:txBody>
          <a:bodyPr wrap="square">
            <a:spAutoFit/>
          </a:bodyPr>
          <a:lstStyle/>
          <a:p>
            <a:r>
              <a:rPr lang="en-GB" sz="3200" dirty="0">
                <a:latin typeface="HCo Gotham Rounded SSm"/>
                <a:ea typeface="ADLaM Display" panose="020F0502020204030204" pitchFamily="2" charset="0"/>
                <a:cs typeface="ADLaM Display" panose="020F0502020204030204" pitchFamily="2" charset="0"/>
              </a:rPr>
              <a:t>The Exposed Riverine Sediment </a:t>
            </a:r>
            <a:r>
              <a:rPr lang="en-GB" sz="3200" i="0" u="none" strike="noStrike" baseline="0" dirty="0">
                <a:solidFill>
                  <a:srgbClr val="000000"/>
                </a:solidFill>
                <a:latin typeface="HCo Gotham Rounded SSm"/>
                <a:ea typeface="ADLaM Display" panose="020F0502020204030204" pitchFamily="2" charset="0"/>
                <a:cs typeface="ADLaM Display" panose="020F0502020204030204" pitchFamily="2" charset="0"/>
              </a:rPr>
              <a:t>between </a:t>
            </a:r>
            <a:r>
              <a:rPr lang="en-GB" sz="3200" i="0" u="none" strike="noStrike" baseline="0" dirty="0" err="1">
                <a:solidFill>
                  <a:srgbClr val="000000"/>
                </a:solidFill>
                <a:latin typeface="HCo Gotham Rounded SSm"/>
                <a:ea typeface="ADLaM Display" panose="020F0502020204030204" pitchFamily="2" charset="0"/>
                <a:cs typeface="ADLaM Display" panose="020F0502020204030204" pitchFamily="2" charset="0"/>
              </a:rPr>
              <a:t>Caersws</a:t>
            </a:r>
            <a:r>
              <a:rPr lang="en-GB" sz="3200" i="0" u="none" strike="noStrike" baseline="0" dirty="0">
                <a:solidFill>
                  <a:srgbClr val="000000"/>
                </a:solidFill>
                <a:latin typeface="HCo Gotham Rounded SSm"/>
                <a:ea typeface="ADLaM Display" panose="020F0502020204030204" pitchFamily="2" charset="0"/>
                <a:cs typeface="ADLaM Display" panose="020F0502020204030204" pitchFamily="2" charset="0"/>
              </a:rPr>
              <a:t> and Llandinam is one of the most important in England and Wales </a:t>
            </a:r>
            <a:r>
              <a:rPr lang="en-GB" sz="3200" dirty="0">
                <a:solidFill>
                  <a:srgbClr val="000000"/>
                </a:solidFill>
                <a:latin typeface="HCo Gotham Rounded SSm"/>
                <a:ea typeface="ADLaM Display" panose="020F0502020204030204" pitchFamily="2" charset="0"/>
                <a:cs typeface="ADLaM Display" panose="020F0502020204030204" pitchFamily="2" charset="0"/>
              </a:rPr>
              <a:t>(</a:t>
            </a:r>
            <a:r>
              <a:rPr lang="en-GB" sz="3200" i="0" u="none" strike="noStrike" baseline="0" dirty="0">
                <a:solidFill>
                  <a:srgbClr val="000000"/>
                </a:solidFill>
                <a:latin typeface="HCo Gotham Rounded SSm"/>
                <a:ea typeface="ADLaM Display" panose="020F0502020204030204" pitchFamily="2" charset="0"/>
                <a:cs typeface="ADLaM Display" panose="020F0502020204030204" pitchFamily="2" charset="0"/>
              </a:rPr>
              <a:t>Sadler &amp; Bell, 2002) </a:t>
            </a:r>
          </a:p>
        </p:txBody>
      </p:sp>
      <p:sp>
        <p:nvSpPr>
          <p:cNvPr id="18" name="Rectangle 17">
            <a:extLst>
              <a:ext uri="{FF2B5EF4-FFF2-40B4-BE49-F238E27FC236}">
                <a16:creationId xmlns:a16="http://schemas.microsoft.com/office/drawing/2014/main" id="{4EE073B1-D5D6-B8E7-31D2-FDD9AB5348C1}"/>
              </a:ext>
            </a:extLst>
          </p:cNvPr>
          <p:cNvSpPr/>
          <p:nvPr/>
        </p:nvSpPr>
        <p:spPr>
          <a:xfrm>
            <a:off x="456381" y="294968"/>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Staff member surveying the River Severn">
            <a:extLst>
              <a:ext uri="{FF2B5EF4-FFF2-40B4-BE49-F238E27FC236}">
                <a16:creationId xmlns:a16="http://schemas.microsoft.com/office/drawing/2014/main" id="{B02FE5B2-D761-A810-D0E4-B15A2D65A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4176" y="5134129"/>
            <a:ext cx="12232557" cy="86065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E2962BF-61CE-D2D2-1819-59874E1AE30A}"/>
              </a:ext>
            </a:extLst>
          </p:cNvPr>
          <p:cNvPicPr>
            <a:picLocks noChangeAspect="1"/>
          </p:cNvPicPr>
          <p:nvPr/>
        </p:nvPicPr>
        <p:blipFill>
          <a:blip r:embed="rId6"/>
          <a:stretch>
            <a:fillRect/>
          </a:stretch>
        </p:blipFill>
        <p:spPr>
          <a:xfrm>
            <a:off x="8023663" y="13863123"/>
            <a:ext cx="9302921" cy="7135697"/>
          </a:xfrm>
          <a:prstGeom prst="rect">
            <a:avLst/>
          </a:prstGeom>
        </p:spPr>
      </p:pic>
    </p:spTree>
    <p:extLst>
      <p:ext uri="{BB962C8B-B14F-4D97-AF65-F5344CB8AC3E}">
        <p14:creationId xmlns:p14="http://schemas.microsoft.com/office/powerpoint/2010/main" val="4267942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51212D-674E-0C2C-6F2E-A8C62399CA8F}"/>
              </a:ext>
            </a:extLst>
          </p:cNvPr>
          <p:cNvSpPr txBox="1"/>
          <p:nvPr/>
        </p:nvSpPr>
        <p:spPr>
          <a:xfrm>
            <a:off x="17690181" y="5294644"/>
            <a:ext cx="12163114" cy="2308324"/>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rtl="0"/>
            <a:r>
              <a:rPr lang="cy-gb" dirty="0"/>
              <a:t>SUT FYDDWN NI'N ADFER YR AFON?</a:t>
            </a:r>
          </a:p>
        </p:txBody>
      </p:sp>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1672" y="-1335625"/>
            <a:ext cx="10692406" cy="7562103"/>
          </a:xfrm>
          <a:prstGeom prst="rect">
            <a:avLst/>
          </a:prstGeom>
        </p:spPr>
      </p:pic>
      <p:pic>
        <p:nvPicPr>
          <p:cNvPr id="6" name="Picture 5">
            <a:extLst>
              <a:ext uri="{FF2B5EF4-FFF2-40B4-BE49-F238E27FC236}">
                <a16:creationId xmlns:a16="http://schemas.microsoft.com/office/drawing/2014/main" id="{4CD1BFDD-4B93-6F38-CAD4-B830E41724AF}"/>
              </a:ext>
            </a:extLst>
          </p:cNvPr>
          <p:cNvPicPr>
            <a:picLocks noChangeAspect="1"/>
          </p:cNvPicPr>
          <p:nvPr/>
        </p:nvPicPr>
        <p:blipFill rotWithShape="1">
          <a:blip r:embed="rId4"/>
          <a:srcRect t="14428" r="82436"/>
          <a:stretch/>
        </p:blipFill>
        <p:spPr>
          <a:xfrm>
            <a:off x="582143" y="18107420"/>
            <a:ext cx="840257" cy="2995793"/>
          </a:xfrm>
          <a:prstGeom prst="rect">
            <a:avLst/>
          </a:prstGeom>
        </p:spPr>
      </p:pic>
      <p:sp>
        <p:nvSpPr>
          <p:cNvPr id="11" name="TextBox 10">
            <a:extLst>
              <a:ext uri="{FF2B5EF4-FFF2-40B4-BE49-F238E27FC236}">
                <a16:creationId xmlns:a16="http://schemas.microsoft.com/office/drawing/2014/main" id="{1D24807F-4B8C-A5CD-B5C7-7BB4248AD01A}"/>
              </a:ext>
            </a:extLst>
          </p:cNvPr>
          <p:cNvSpPr txBox="1"/>
          <p:nvPr/>
        </p:nvSpPr>
        <p:spPr>
          <a:xfrm>
            <a:off x="17690184" y="7668431"/>
            <a:ext cx="12163114" cy="5509200"/>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200" dirty="0">
                <a:solidFill>
                  <a:srgbClr val="333333"/>
                </a:solidFill>
                <a:latin typeface="HCo Gotham Rounded SSm"/>
              </a:rPr>
              <a:t>Mae ein cynlluniau yn cynnwys:</a:t>
            </a:r>
          </a:p>
          <a:p>
            <a:pPr algn="l" rtl="0"/>
            <a:r>
              <a:rPr lang="cy-gb" sz="3200" b="1" dirty="0">
                <a:solidFill>
                  <a:srgbClr val="333333"/>
                </a:solidFill>
                <a:latin typeface="HCo Gotham Rounded SSm"/>
              </a:rPr>
              <a:t>- Adfer sianelau hanesyddol yr afon a’u graddio’n ysgafn i’r gorlifdir. </a:t>
            </a:r>
            <a:r>
              <a:rPr lang="cy-gb" sz="3200" dirty="0">
                <a:solidFill>
                  <a:srgbClr val="333333"/>
                </a:solidFill>
                <a:latin typeface="HCo Gotham Rounded SSm"/>
              </a:rPr>
              <a:t>Bydd hyn yn rhoi hwb i’r prosesau naturiol y mae'r afon eisiau eu cymryd ond nad yw’n gallu ar hyn o bryd oherwydd ymyriadau dynol dros amser.</a:t>
            </a:r>
          </a:p>
          <a:p>
            <a:pPr algn="l" rtl="0">
              <a:buFont typeface="Arial" panose="020B0604020202020204" pitchFamily="34" charset="0"/>
              <a:buChar char="•"/>
            </a:pPr>
            <a:endParaRPr lang="en-GB" sz="3200" dirty="0">
              <a:solidFill>
                <a:srgbClr val="333333"/>
              </a:solidFill>
              <a:latin typeface="HCo Gotham Rounded SSm"/>
            </a:endParaRPr>
          </a:p>
          <a:p>
            <a:pPr algn="l" rtl="0"/>
            <a:r>
              <a:rPr lang="cy-gb" sz="3200" b="1" dirty="0">
                <a:solidFill>
                  <a:srgbClr val="333333"/>
                </a:solidFill>
                <a:latin typeface="HCo Gotham Rounded SSm"/>
              </a:rPr>
              <a:t>- Gosod gwrthrychau pren mawr yn y sianelau newydd a phresennol a'r gorlifdir i annog gwaddodion i symud yn fwy naturiol ac araf ar draws y safle cyfan. </a:t>
            </a:r>
            <a:r>
              <a:rPr lang="cy-gb" sz="3200" dirty="0">
                <a:solidFill>
                  <a:srgbClr val="333333"/>
                </a:solidFill>
                <a:latin typeface="HCo Gotham Rounded SSm"/>
              </a:rPr>
              <a:t>Ar hyn o bryd, mae symudiad gwaddodion yn wael, gan gynyddu erydiad yn ogystal â dyddodiad gwaddodion, yn enwedig ger y pentref.</a:t>
            </a:r>
          </a:p>
        </p:txBody>
      </p:sp>
      <p:sp>
        <p:nvSpPr>
          <p:cNvPr id="13" name="TextBox 12">
            <a:extLst>
              <a:ext uri="{FF2B5EF4-FFF2-40B4-BE49-F238E27FC236}">
                <a16:creationId xmlns:a16="http://schemas.microsoft.com/office/drawing/2014/main" id="{647A607D-EEC0-3C2D-559C-B7E675282319}"/>
              </a:ext>
            </a:extLst>
          </p:cNvPr>
          <p:cNvSpPr txBox="1"/>
          <p:nvPr/>
        </p:nvSpPr>
        <p:spPr>
          <a:xfrm>
            <a:off x="17797701" y="15537523"/>
            <a:ext cx="11940815" cy="5509200"/>
          </a:xfrm>
          <a:prstGeom prst="rect">
            <a:avLst/>
          </a:prstGeom>
          <a:solidFill>
            <a:srgbClr val="B6CDC9"/>
          </a:solidFill>
          <a:effectLst>
            <a:outerShdw blurRad="50800" dist="50800" dir="5400000" sx="2000" sy="2000" algn="ctr" rotWithShape="0">
              <a:srgbClr val="000000">
                <a:alpha val="43137"/>
              </a:srgbClr>
            </a:outerShdw>
            <a:softEdge rad="12700"/>
          </a:effectLst>
        </p:spPr>
        <p:txBody>
          <a:bodyPr wrap="square" rtlCol="0">
            <a:spAutoFit/>
          </a:bodyPr>
          <a:lstStyle/>
          <a:p>
            <a:r>
              <a:rPr lang="en-GB" sz="3200" dirty="0">
                <a:solidFill>
                  <a:srgbClr val="333333"/>
                </a:solidFill>
                <a:latin typeface="HCo Gotham Rounded SSm"/>
              </a:rPr>
              <a:t>Our plans include:</a:t>
            </a:r>
          </a:p>
          <a:p>
            <a:pPr algn="l"/>
            <a:r>
              <a:rPr lang="en-GB" sz="3200" b="1" dirty="0">
                <a:solidFill>
                  <a:srgbClr val="333333"/>
                </a:solidFill>
                <a:latin typeface="HCo Gotham Rounded SSm"/>
              </a:rPr>
              <a:t>- Restoring the historic river channels and gently grading them into the floodplain. </a:t>
            </a:r>
            <a:r>
              <a:rPr lang="en-GB" sz="3200" dirty="0">
                <a:solidFill>
                  <a:srgbClr val="333333"/>
                </a:solidFill>
                <a:latin typeface="HCo Gotham Rounded SSm"/>
              </a:rPr>
              <a:t>This will kick start natural processes that the river wants to take but is currently unable to due to human interventions over time.</a:t>
            </a:r>
          </a:p>
          <a:p>
            <a:pPr algn="l">
              <a:buFont typeface="Arial" panose="020B0604020202020204" pitchFamily="34" charset="0"/>
              <a:buChar char="•"/>
            </a:pPr>
            <a:endParaRPr lang="en-GB" sz="3200" dirty="0">
              <a:solidFill>
                <a:srgbClr val="333333"/>
              </a:solidFill>
              <a:latin typeface="HCo Gotham Rounded SSm"/>
            </a:endParaRPr>
          </a:p>
          <a:p>
            <a:pPr algn="l"/>
            <a:r>
              <a:rPr lang="en-GB" sz="3200" b="1" dirty="0">
                <a:solidFill>
                  <a:srgbClr val="333333"/>
                </a:solidFill>
                <a:latin typeface="HCo Gotham Rounded SSm"/>
              </a:rPr>
              <a:t>- Installing large wood objects in the new and existing channels and the floodplain to encourage more natural, slower movement of sediment across the whole site. </a:t>
            </a:r>
            <a:r>
              <a:rPr lang="en-GB" sz="3200" dirty="0">
                <a:solidFill>
                  <a:srgbClr val="333333"/>
                </a:solidFill>
                <a:latin typeface="HCo Gotham Rounded SSm"/>
              </a:rPr>
              <a:t>At present, sediment movement is exacerbated, increasing erosion as well as sediment deposition, particularly near the village.</a:t>
            </a:r>
          </a:p>
        </p:txBody>
      </p:sp>
      <p:sp>
        <p:nvSpPr>
          <p:cNvPr id="18" name="TextBox 17">
            <a:extLst>
              <a:ext uri="{FF2B5EF4-FFF2-40B4-BE49-F238E27FC236}">
                <a16:creationId xmlns:a16="http://schemas.microsoft.com/office/drawing/2014/main" id="{25C3DCD2-1A9D-D580-33D2-1A4D8749199F}"/>
              </a:ext>
            </a:extLst>
          </p:cNvPr>
          <p:cNvSpPr txBox="1"/>
          <p:nvPr/>
        </p:nvSpPr>
        <p:spPr>
          <a:xfrm>
            <a:off x="17797701" y="13243094"/>
            <a:ext cx="11940815" cy="2308324"/>
          </a:xfrm>
          <a:prstGeom prst="rect">
            <a:avLst/>
          </a:prstGeom>
          <a:solidFill>
            <a:srgbClr val="B6CDC9"/>
          </a:solidFill>
        </p:spPr>
        <p:txBody>
          <a:bodyPr wrap="square" rtlCol="0">
            <a:spAutoFit/>
          </a:bodyPr>
          <a:lstStyle>
            <a:defPPr>
              <a:defRPr lang="en-US"/>
            </a:defPPr>
            <a:lvl1pPr>
              <a:defRPr sz="7200">
                <a:solidFill>
                  <a:srgbClr val="055445"/>
                </a:solidFill>
                <a:latin typeface="Arial "/>
              </a:defRPr>
            </a:lvl1pPr>
          </a:lstStyle>
          <a:p>
            <a:r>
              <a:rPr lang="en-GB" dirty="0"/>
              <a:t>HOW WILL WE RESTORE THE RIVER?</a:t>
            </a:r>
          </a:p>
        </p:txBody>
      </p:sp>
      <p:pic>
        <p:nvPicPr>
          <p:cNvPr id="19" name="Picture 18">
            <a:extLst>
              <a:ext uri="{FF2B5EF4-FFF2-40B4-BE49-F238E27FC236}">
                <a16:creationId xmlns:a16="http://schemas.microsoft.com/office/drawing/2014/main" id="{2157638D-5476-CCE7-1E12-936028A59C9C}"/>
              </a:ext>
            </a:extLst>
          </p:cNvPr>
          <p:cNvPicPr>
            <a:picLocks noChangeAspect="1"/>
          </p:cNvPicPr>
          <p:nvPr/>
        </p:nvPicPr>
        <p:blipFill>
          <a:blip r:embed="rId4"/>
          <a:stretch>
            <a:fillRect/>
          </a:stretch>
        </p:blipFill>
        <p:spPr>
          <a:xfrm>
            <a:off x="1806823" y="13965695"/>
            <a:ext cx="4784010" cy="3500881"/>
          </a:xfrm>
          <a:prstGeom prst="rect">
            <a:avLst/>
          </a:prstGeom>
        </p:spPr>
      </p:pic>
      <p:pic>
        <p:nvPicPr>
          <p:cNvPr id="8" name="Picture 7">
            <a:extLst>
              <a:ext uri="{FF2B5EF4-FFF2-40B4-BE49-F238E27FC236}">
                <a16:creationId xmlns:a16="http://schemas.microsoft.com/office/drawing/2014/main" id="{E7759FB5-31EB-EEEE-58D1-7F1176EF98E4}"/>
              </a:ext>
            </a:extLst>
          </p:cNvPr>
          <p:cNvPicPr>
            <a:picLocks noChangeAspect="1"/>
          </p:cNvPicPr>
          <p:nvPr/>
        </p:nvPicPr>
        <p:blipFill>
          <a:blip r:embed="rId5"/>
          <a:stretch>
            <a:fillRect/>
          </a:stretch>
        </p:blipFill>
        <p:spPr>
          <a:xfrm>
            <a:off x="1011020" y="594721"/>
            <a:ext cx="969867" cy="1127753"/>
          </a:xfrm>
          <a:prstGeom prst="rect">
            <a:avLst/>
          </a:prstGeom>
        </p:spPr>
      </p:pic>
      <p:pic>
        <p:nvPicPr>
          <p:cNvPr id="9" name="Picture 8">
            <a:extLst>
              <a:ext uri="{FF2B5EF4-FFF2-40B4-BE49-F238E27FC236}">
                <a16:creationId xmlns:a16="http://schemas.microsoft.com/office/drawing/2014/main" id="{95197021-AAE7-BEDC-1578-418C8DBEFA63}"/>
              </a:ext>
            </a:extLst>
          </p:cNvPr>
          <p:cNvPicPr>
            <a:picLocks noChangeAspect="1"/>
          </p:cNvPicPr>
          <p:nvPr/>
        </p:nvPicPr>
        <p:blipFill rotWithShape="1">
          <a:blip r:embed="rId6"/>
          <a:srcRect r="22705"/>
          <a:stretch/>
        </p:blipFill>
        <p:spPr>
          <a:xfrm>
            <a:off x="222584" y="65539"/>
            <a:ext cx="17146523" cy="17433121"/>
          </a:xfrm>
          <a:prstGeom prst="rect">
            <a:avLst/>
          </a:prstGeom>
        </p:spPr>
      </p:pic>
      <p:sp>
        <p:nvSpPr>
          <p:cNvPr id="2" name="TextBox 1">
            <a:extLst>
              <a:ext uri="{FF2B5EF4-FFF2-40B4-BE49-F238E27FC236}">
                <a16:creationId xmlns:a16="http://schemas.microsoft.com/office/drawing/2014/main" id="{6F663AA3-6132-235C-7463-24D7ED39B542}"/>
              </a:ext>
            </a:extLst>
          </p:cNvPr>
          <p:cNvSpPr txBox="1"/>
          <p:nvPr/>
        </p:nvSpPr>
        <p:spPr>
          <a:xfrm>
            <a:off x="11947524" y="959817"/>
            <a:ext cx="1371914" cy="646331"/>
          </a:xfrm>
          <a:prstGeom prst="rect">
            <a:avLst/>
          </a:prstGeom>
          <a:solidFill>
            <a:schemeClr val="bg1"/>
          </a:solidFill>
        </p:spPr>
        <p:txBody>
          <a:bodyPr wrap="square" rtlCol="0">
            <a:spAutoFit/>
          </a:bodyPr>
          <a:lstStyle/>
          <a:p>
            <a:pPr algn="ctr"/>
            <a:r>
              <a:rPr lang="en-GB" dirty="0" err="1"/>
              <a:t>Maes</a:t>
            </a:r>
            <a:r>
              <a:rPr lang="en-GB" dirty="0"/>
              <a:t> </a:t>
            </a:r>
            <a:r>
              <a:rPr lang="en-GB" dirty="0" err="1"/>
              <a:t>parcio</a:t>
            </a:r>
            <a:r>
              <a:rPr lang="en-GB" dirty="0"/>
              <a:t> Llandinam</a:t>
            </a:r>
            <a:endParaRPr lang="cy-GB" dirty="0"/>
          </a:p>
        </p:txBody>
      </p:sp>
      <p:sp>
        <p:nvSpPr>
          <p:cNvPr id="3" name="TextBox 2">
            <a:extLst>
              <a:ext uri="{FF2B5EF4-FFF2-40B4-BE49-F238E27FC236}">
                <a16:creationId xmlns:a16="http://schemas.microsoft.com/office/drawing/2014/main" id="{7AF7966B-AC28-2404-1B00-54E30A515906}"/>
              </a:ext>
            </a:extLst>
          </p:cNvPr>
          <p:cNvSpPr txBox="1"/>
          <p:nvPr/>
        </p:nvSpPr>
        <p:spPr>
          <a:xfrm>
            <a:off x="12633481" y="2445426"/>
            <a:ext cx="2239240" cy="646331"/>
          </a:xfrm>
          <a:prstGeom prst="rect">
            <a:avLst/>
          </a:prstGeom>
          <a:solidFill>
            <a:schemeClr val="bg1"/>
          </a:solidFill>
        </p:spPr>
        <p:txBody>
          <a:bodyPr wrap="square" rtlCol="0">
            <a:spAutoFit/>
          </a:bodyPr>
          <a:lstStyle/>
          <a:p>
            <a:pPr algn="ctr"/>
            <a:r>
              <a:rPr lang="en-GB" dirty="0" err="1"/>
              <a:t>Eglwys</a:t>
            </a:r>
            <a:r>
              <a:rPr lang="en-GB" dirty="0"/>
              <a:t> </a:t>
            </a:r>
            <a:r>
              <a:rPr lang="en-GB" dirty="0" err="1"/>
              <a:t>Bresbyteraidd</a:t>
            </a:r>
            <a:r>
              <a:rPr lang="en-GB" dirty="0"/>
              <a:t> </a:t>
            </a:r>
            <a:r>
              <a:rPr lang="en-GB" dirty="0" err="1"/>
              <a:t>Llandinam</a:t>
            </a:r>
            <a:endParaRPr lang="cy-GB" dirty="0"/>
          </a:p>
        </p:txBody>
      </p:sp>
      <p:sp>
        <p:nvSpPr>
          <p:cNvPr id="4" name="TextBox 3">
            <a:extLst>
              <a:ext uri="{FF2B5EF4-FFF2-40B4-BE49-F238E27FC236}">
                <a16:creationId xmlns:a16="http://schemas.microsoft.com/office/drawing/2014/main" id="{D61BC820-32D7-BC9A-64D1-6F6FD6AAED83}"/>
              </a:ext>
            </a:extLst>
          </p:cNvPr>
          <p:cNvSpPr txBox="1"/>
          <p:nvPr/>
        </p:nvSpPr>
        <p:spPr>
          <a:xfrm>
            <a:off x="4556960" y="5278161"/>
            <a:ext cx="2910639" cy="369332"/>
          </a:xfrm>
          <a:prstGeom prst="rect">
            <a:avLst/>
          </a:prstGeom>
          <a:solidFill>
            <a:schemeClr val="bg1"/>
          </a:solidFill>
        </p:spPr>
        <p:txBody>
          <a:bodyPr wrap="square" rtlCol="0">
            <a:spAutoFit/>
          </a:bodyPr>
          <a:lstStyle/>
          <a:p>
            <a:r>
              <a:rPr lang="en-GB" dirty="0" err="1"/>
              <a:t>Sianeli</a:t>
            </a:r>
            <a:r>
              <a:rPr lang="en-GB" dirty="0"/>
              <a:t> </a:t>
            </a:r>
            <a:r>
              <a:rPr lang="en-GB" dirty="0" err="1"/>
              <a:t>Cychwynnol</a:t>
            </a:r>
            <a:r>
              <a:rPr lang="en-GB" dirty="0"/>
              <a:t> Newydd</a:t>
            </a:r>
            <a:endParaRPr lang="cy-GB" dirty="0"/>
          </a:p>
        </p:txBody>
      </p:sp>
      <p:sp>
        <p:nvSpPr>
          <p:cNvPr id="7" name="TextBox 6">
            <a:extLst>
              <a:ext uri="{FF2B5EF4-FFF2-40B4-BE49-F238E27FC236}">
                <a16:creationId xmlns:a16="http://schemas.microsoft.com/office/drawing/2014/main" id="{16C77112-BE65-8066-C4BA-BB4032455BA2}"/>
              </a:ext>
            </a:extLst>
          </p:cNvPr>
          <p:cNvSpPr txBox="1"/>
          <p:nvPr/>
        </p:nvSpPr>
        <p:spPr>
          <a:xfrm>
            <a:off x="7965908" y="7826685"/>
            <a:ext cx="1684421" cy="923330"/>
          </a:xfrm>
          <a:prstGeom prst="rect">
            <a:avLst/>
          </a:prstGeom>
          <a:solidFill>
            <a:schemeClr val="bg1"/>
          </a:solidFill>
        </p:spPr>
        <p:txBody>
          <a:bodyPr wrap="square" rtlCol="0">
            <a:spAutoFit/>
          </a:bodyPr>
          <a:lstStyle/>
          <a:p>
            <a:pPr algn="ctr"/>
            <a:r>
              <a:rPr lang="en-GB" dirty="0" err="1"/>
              <a:t>Gwarchodfa</a:t>
            </a:r>
            <a:r>
              <a:rPr lang="en-GB" dirty="0"/>
              <a:t> </a:t>
            </a:r>
            <a:r>
              <a:rPr lang="en-GB" dirty="0" err="1"/>
              <a:t>Natur</a:t>
            </a:r>
            <a:r>
              <a:rPr lang="en-GB" dirty="0"/>
              <a:t> </a:t>
            </a:r>
            <a:r>
              <a:rPr lang="en-GB" dirty="0" err="1"/>
              <a:t>Graean</a:t>
            </a:r>
            <a:r>
              <a:rPr lang="en-GB" dirty="0"/>
              <a:t> </a:t>
            </a:r>
            <a:r>
              <a:rPr lang="en-GB" dirty="0" err="1"/>
              <a:t>Llandinam</a:t>
            </a:r>
            <a:endParaRPr lang="cy-GB" dirty="0"/>
          </a:p>
        </p:txBody>
      </p:sp>
      <p:sp>
        <p:nvSpPr>
          <p:cNvPr id="10" name="TextBox 9">
            <a:extLst>
              <a:ext uri="{FF2B5EF4-FFF2-40B4-BE49-F238E27FC236}">
                <a16:creationId xmlns:a16="http://schemas.microsoft.com/office/drawing/2014/main" id="{CB5AEC83-75D2-6952-6F64-9EC65294CB59}"/>
              </a:ext>
            </a:extLst>
          </p:cNvPr>
          <p:cNvSpPr txBox="1"/>
          <p:nvPr/>
        </p:nvSpPr>
        <p:spPr>
          <a:xfrm>
            <a:off x="1869234" y="9612403"/>
            <a:ext cx="3082483" cy="369332"/>
          </a:xfrm>
          <a:prstGeom prst="rect">
            <a:avLst/>
          </a:prstGeom>
          <a:solidFill>
            <a:schemeClr val="bg1"/>
          </a:solidFill>
        </p:spPr>
        <p:txBody>
          <a:bodyPr wrap="square" rtlCol="0">
            <a:spAutoFit/>
          </a:bodyPr>
          <a:lstStyle/>
          <a:p>
            <a:pPr algn="ctr"/>
            <a:r>
              <a:rPr lang="en-GB" dirty="0" err="1"/>
              <a:t>Gosod</a:t>
            </a:r>
            <a:r>
              <a:rPr lang="en-GB" dirty="0"/>
              <a:t> </a:t>
            </a:r>
            <a:r>
              <a:rPr lang="en-GB" dirty="0" err="1"/>
              <a:t>Strwythurau</a:t>
            </a:r>
            <a:r>
              <a:rPr lang="en-GB" dirty="0"/>
              <a:t> </a:t>
            </a:r>
            <a:r>
              <a:rPr lang="en-GB" dirty="0" err="1"/>
              <a:t>Pren</a:t>
            </a:r>
            <a:r>
              <a:rPr lang="en-GB" dirty="0"/>
              <a:t> </a:t>
            </a:r>
            <a:r>
              <a:rPr lang="en-GB" dirty="0" err="1"/>
              <a:t>Mawr</a:t>
            </a:r>
            <a:endParaRPr lang="cy-GB" dirty="0"/>
          </a:p>
        </p:txBody>
      </p:sp>
      <p:sp>
        <p:nvSpPr>
          <p:cNvPr id="15" name="TextBox 14">
            <a:extLst>
              <a:ext uri="{FF2B5EF4-FFF2-40B4-BE49-F238E27FC236}">
                <a16:creationId xmlns:a16="http://schemas.microsoft.com/office/drawing/2014/main" id="{139E7885-240E-27F0-1964-D03401D37DFC}"/>
              </a:ext>
            </a:extLst>
          </p:cNvPr>
          <p:cNvSpPr txBox="1"/>
          <p:nvPr/>
        </p:nvSpPr>
        <p:spPr>
          <a:xfrm rot="16617515">
            <a:off x="11960127" y="11420364"/>
            <a:ext cx="1346709" cy="369332"/>
          </a:xfrm>
          <a:prstGeom prst="rect">
            <a:avLst/>
          </a:prstGeom>
          <a:solidFill>
            <a:schemeClr val="bg1"/>
          </a:solidFill>
        </p:spPr>
        <p:txBody>
          <a:bodyPr wrap="square" rtlCol="0">
            <a:spAutoFit/>
          </a:bodyPr>
          <a:lstStyle/>
          <a:p>
            <a:r>
              <a:rPr lang="en-GB" dirty="0" err="1"/>
              <a:t>Afon</a:t>
            </a:r>
            <a:r>
              <a:rPr lang="en-GB" dirty="0"/>
              <a:t> </a:t>
            </a:r>
            <a:r>
              <a:rPr lang="en-GB" dirty="0" err="1"/>
              <a:t>Hafren</a:t>
            </a:r>
            <a:endParaRPr lang="cy-GB" dirty="0"/>
          </a:p>
        </p:txBody>
      </p:sp>
      <p:sp>
        <p:nvSpPr>
          <p:cNvPr id="16" name="TextBox 15">
            <a:extLst>
              <a:ext uri="{FF2B5EF4-FFF2-40B4-BE49-F238E27FC236}">
                <a16:creationId xmlns:a16="http://schemas.microsoft.com/office/drawing/2014/main" id="{67E61CA6-E677-27E5-6831-FDDF5CD2C049}"/>
              </a:ext>
            </a:extLst>
          </p:cNvPr>
          <p:cNvSpPr txBox="1"/>
          <p:nvPr/>
        </p:nvSpPr>
        <p:spPr>
          <a:xfrm>
            <a:off x="1495953" y="19455737"/>
            <a:ext cx="4784010" cy="1477328"/>
          </a:xfrm>
          <a:prstGeom prst="rect">
            <a:avLst/>
          </a:prstGeom>
          <a:noFill/>
        </p:spPr>
        <p:txBody>
          <a:bodyPr wrap="square" rtlCol="0">
            <a:spAutoFit/>
          </a:bodyPr>
          <a:lstStyle/>
          <a:p>
            <a:r>
              <a:rPr lang="en-GB" dirty="0"/>
              <a:t>Proto-</a:t>
            </a:r>
            <a:r>
              <a:rPr lang="en-GB" dirty="0" err="1"/>
              <a:t>Sianeli</a:t>
            </a:r>
            <a:r>
              <a:rPr lang="en-GB" dirty="0"/>
              <a:t>  /  </a:t>
            </a:r>
            <a:r>
              <a:rPr lang="en-GB" dirty="0" err="1"/>
              <a:t>Protochannel</a:t>
            </a:r>
            <a:endParaRPr lang="en-GB" dirty="0"/>
          </a:p>
          <a:p>
            <a:endParaRPr lang="en-GB" dirty="0"/>
          </a:p>
          <a:p>
            <a:r>
              <a:rPr lang="en-GB" dirty="0" err="1"/>
              <a:t>Strwythur</a:t>
            </a:r>
            <a:r>
              <a:rPr lang="en-GB" dirty="0"/>
              <a:t> </a:t>
            </a:r>
            <a:r>
              <a:rPr lang="en-GB" dirty="0" err="1"/>
              <a:t>Pren</a:t>
            </a:r>
            <a:r>
              <a:rPr lang="en-GB" dirty="0"/>
              <a:t> </a:t>
            </a:r>
            <a:r>
              <a:rPr lang="en-GB" dirty="0" err="1"/>
              <a:t>Mawr</a:t>
            </a:r>
            <a:r>
              <a:rPr lang="en-GB" dirty="0"/>
              <a:t>  / Large Wood Structure</a:t>
            </a:r>
          </a:p>
          <a:p>
            <a:endParaRPr lang="en-GB" dirty="0"/>
          </a:p>
          <a:p>
            <a:r>
              <a:rPr lang="en-GB" dirty="0" err="1"/>
              <a:t>Matiau</a:t>
            </a:r>
            <a:r>
              <a:rPr lang="en-GB" dirty="0"/>
              <a:t> </a:t>
            </a:r>
            <a:r>
              <a:rPr lang="en-GB" dirty="0" err="1"/>
              <a:t>rhisgl</a:t>
            </a:r>
            <a:r>
              <a:rPr lang="en-GB" dirty="0"/>
              <a:t> </a:t>
            </a:r>
            <a:r>
              <a:rPr lang="en-GB" dirty="0" err="1"/>
              <a:t>cnau</a:t>
            </a:r>
            <a:r>
              <a:rPr lang="en-GB" dirty="0"/>
              <a:t> coco  / Coir Matting</a:t>
            </a:r>
            <a:endParaRPr lang="cy-GB" dirty="0"/>
          </a:p>
        </p:txBody>
      </p:sp>
      <p:sp>
        <p:nvSpPr>
          <p:cNvPr id="20" name="TextBox 19">
            <a:extLst>
              <a:ext uri="{FF2B5EF4-FFF2-40B4-BE49-F238E27FC236}">
                <a16:creationId xmlns:a16="http://schemas.microsoft.com/office/drawing/2014/main" id="{77A66EB2-F05E-9929-9DA4-DBD72490165D}"/>
              </a:ext>
            </a:extLst>
          </p:cNvPr>
          <p:cNvSpPr txBox="1"/>
          <p:nvPr/>
        </p:nvSpPr>
        <p:spPr>
          <a:xfrm>
            <a:off x="2108725" y="17720128"/>
            <a:ext cx="2603500" cy="369332"/>
          </a:xfrm>
          <a:prstGeom prst="rect">
            <a:avLst/>
          </a:prstGeom>
          <a:solidFill>
            <a:schemeClr val="bg1"/>
          </a:solidFill>
        </p:spPr>
        <p:txBody>
          <a:bodyPr wrap="square">
            <a:spAutoFit/>
          </a:bodyPr>
          <a:lstStyle/>
          <a:p>
            <a:r>
              <a:rPr lang="en-GB" dirty="0"/>
              <a:t>ALLWEDD  /  LEGEND</a:t>
            </a:r>
          </a:p>
        </p:txBody>
      </p:sp>
      <p:sp>
        <p:nvSpPr>
          <p:cNvPr id="22" name="TextBox 21">
            <a:extLst>
              <a:ext uri="{FF2B5EF4-FFF2-40B4-BE49-F238E27FC236}">
                <a16:creationId xmlns:a16="http://schemas.microsoft.com/office/drawing/2014/main" id="{0F535731-8870-A5A9-CB4A-526D2C3A0616}"/>
              </a:ext>
            </a:extLst>
          </p:cNvPr>
          <p:cNvSpPr txBox="1"/>
          <p:nvPr/>
        </p:nvSpPr>
        <p:spPr>
          <a:xfrm>
            <a:off x="746672" y="18476855"/>
            <a:ext cx="4065834" cy="923330"/>
          </a:xfrm>
          <a:prstGeom prst="rect">
            <a:avLst/>
          </a:prstGeom>
          <a:solidFill>
            <a:schemeClr val="bg1"/>
          </a:solidFill>
        </p:spPr>
        <p:txBody>
          <a:bodyPr wrap="square">
            <a:spAutoFit/>
          </a:bodyPr>
          <a:lstStyle/>
          <a:p>
            <a:endParaRPr lang="en-GB" dirty="0"/>
          </a:p>
          <a:p>
            <a:endParaRPr lang="en-GB" dirty="0"/>
          </a:p>
          <a:p>
            <a:r>
              <a:rPr lang="en-GB" dirty="0" err="1"/>
              <a:t>Dyluniad</a:t>
            </a:r>
            <a:r>
              <a:rPr lang="en-GB" dirty="0"/>
              <a:t> </a:t>
            </a:r>
            <a:r>
              <a:rPr lang="en-GB" dirty="0" err="1"/>
              <a:t>arfaethedig</a:t>
            </a:r>
            <a:r>
              <a:rPr lang="en-GB" dirty="0"/>
              <a:t> / Proposed Design</a:t>
            </a:r>
          </a:p>
        </p:txBody>
      </p:sp>
      <p:sp>
        <p:nvSpPr>
          <p:cNvPr id="24" name="TextBox 23">
            <a:extLst>
              <a:ext uri="{FF2B5EF4-FFF2-40B4-BE49-F238E27FC236}">
                <a16:creationId xmlns:a16="http://schemas.microsoft.com/office/drawing/2014/main" id="{FA7668C4-9ADE-4452-EC88-53FF28FFDCF5}"/>
              </a:ext>
            </a:extLst>
          </p:cNvPr>
          <p:cNvSpPr txBox="1"/>
          <p:nvPr/>
        </p:nvSpPr>
        <p:spPr>
          <a:xfrm>
            <a:off x="1495953" y="18089511"/>
            <a:ext cx="4409547" cy="369332"/>
          </a:xfrm>
          <a:prstGeom prst="rect">
            <a:avLst/>
          </a:prstGeom>
          <a:noFill/>
        </p:spPr>
        <p:txBody>
          <a:bodyPr wrap="square">
            <a:spAutoFit/>
          </a:bodyPr>
          <a:lstStyle/>
          <a:p>
            <a:r>
              <a:rPr lang="en-GB" dirty="0" err="1"/>
              <a:t>Cwrs</a:t>
            </a:r>
            <a:r>
              <a:rPr lang="en-GB" dirty="0"/>
              <a:t> </a:t>
            </a:r>
            <a:r>
              <a:rPr lang="en-GB" dirty="0" err="1"/>
              <a:t>dŵr</a:t>
            </a:r>
            <a:r>
              <a:rPr lang="en-GB" dirty="0"/>
              <a:t> </a:t>
            </a:r>
            <a:r>
              <a:rPr lang="en-GB" dirty="0" err="1"/>
              <a:t>presennol</a:t>
            </a:r>
            <a:r>
              <a:rPr lang="en-GB" dirty="0"/>
              <a:t>  /  Existing Watercourse</a:t>
            </a:r>
          </a:p>
        </p:txBody>
      </p:sp>
      <p:sp>
        <p:nvSpPr>
          <p:cNvPr id="25" name="Rectangle 24">
            <a:extLst>
              <a:ext uri="{FF2B5EF4-FFF2-40B4-BE49-F238E27FC236}">
                <a16:creationId xmlns:a16="http://schemas.microsoft.com/office/drawing/2014/main" id="{2AB44A10-1B0D-87F8-5B43-F0AF0316671F}"/>
              </a:ext>
            </a:extLst>
          </p:cNvPr>
          <p:cNvSpPr/>
          <p:nvPr/>
        </p:nvSpPr>
        <p:spPr>
          <a:xfrm>
            <a:off x="399046" y="17538164"/>
            <a:ext cx="6089463" cy="350088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F486B8E-4B18-3666-1B22-DB9D3879C9ED}"/>
              </a:ext>
            </a:extLst>
          </p:cNvPr>
          <p:cNvSpPr/>
          <p:nvPr/>
        </p:nvSpPr>
        <p:spPr>
          <a:xfrm>
            <a:off x="408255" y="294968"/>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7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51212D-674E-0C2C-6F2E-A8C62399CA8F}"/>
              </a:ext>
            </a:extLst>
          </p:cNvPr>
          <p:cNvSpPr txBox="1"/>
          <p:nvPr/>
        </p:nvSpPr>
        <p:spPr>
          <a:xfrm>
            <a:off x="13840114" y="361486"/>
            <a:ext cx="9285358" cy="1754326"/>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rtl="0"/>
            <a:r>
              <a:rPr lang="cy-gb" sz="5400" dirty="0"/>
              <a:t>Sut mae'r prosiect yn effeithio ar fy mherygl llifogydd?</a:t>
            </a:r>
          </a:p>
        </p:txBody>
      </p:sp>
      <p:sp>
        <p:nvSpPr>
          <p:cNvPr id="2" name="TextBox 1">
            <a:extLst>
              <a:ext uri="{FF2B5EF4-FFF2-40B4-BE49-F238E27FC236}">
                <a16:creationId xmlns:a16="http://schemas.microsoft.com/office/drawing/2014/main" id="{B53498E7-0CDD-1A66-46FB-89480012D5A2}"/>
              </a:ext>
            </a:extLst>
          </p:cNvPr>
          <p:cNvSpPr txBox="1"/>
          <p:nvPr/>
        </p:nvSpPr>
        <p:spPr>
          <a:xfrm>
            <a:off x="13878774" y="2184098"/>
            <a:ext cx="9010238" cy="3539430"/>
          </a:xfrm>
          <a:prstGeom prst="rect">
            <a:avLst/>
          </a:prstGeom>
          <a:noFill/>
        </p:spPr>
        <p:txBody>
          <a:bodyPr wrap="square" rtlCol="0">
            <a:spAutoFit/>
          </a:bodyPr>
          <a:lstStyle/>
          <a:p>
            <a:pPr rtl="0"/>
            <a:r>
              <a:rPr lang="cy-gb" sz="3200" dirty="0">
                <a:solidFill>
                  <a:srgbClr val="333333"/>
                </a:solidFill>
                <a:latin typeface="HCo Gotham Rounded SSm"/>
              </a:rPr>
              <a:t>Nid yw'r cynllun adfer afonydd wedi'i gynllunio'n benodol i reoli perygl llifogydd yn Llandinam. Fodd bynnag, efallai y bydd adfer prosesau naturiol yr afon, ailgysylltu gorlifdiroedd ac arafu a lledaenu llifoedd llifogydd dros ardal fwy o faint yn esgor ar fanteision cysylltiedig o ran perygl llifogydd ar raddfa dalgylch. </a:t>
            </a:r>
          </a:p>
        </p:txBody>
      </p:sp>
      <p:sp>
        <p:nvSpPr>
          <p:cNvPr id="3" name="TextBox 2">
            <a:extLst>
              <a:ext uri="{FF2B5EF4-FFF2-40B4-BE49-F238E27FC236}">
                <a16:creationId xmlns:a16="http://schemas.microsoft.com/office/drawing/2014/main" id="{3C1F441F-7A67-2937-1D12-504C746D7B1D}"/>
              </a:ext>
            </a:extLst>
          </p:cNvPr>
          <p:cNvSpPr txBox="1"/>
          <p:nvPr/>
        </p:nvSpPr>
        <p:spPr>
          <a:xfrm>
            <a:off x="13781119" y="12049396"/>
            <a:ext cx="16104748" cy="923330"/>
          </a:xfrm>
          <a:prstGeom prst="rect">
            <a:avLst/>
          </a:prstGeom>
          <a:solidFill>
            <a:srgbClr val="B6CDC9"/>
          </a:solidFill>
        </p:spPr>
        <p:txBody>
          <a:bodyPr wrap="square" rtlCol="0">
            <a:spAutoFit/>
          </a:bodyPr>
          <a:lstStyle>
            <a:defPPr>
              <a:defRPr lang="en-US"/>
            </a:defPPr>
            <a:lvl1pPr>
              <a:defRPr sz="7200">
                <a:solidFill>
                  <a:srgbClr val="055445"/>
                </a:solidFill>
                <a:latin typeface="Arial "/>
              </a:defRPr>
            </a:lvl1pPr>
          </a:lstStyle>
          <a:p>
            <a:r>
              <a:rPr lang="en-GB" sz="5400" dirty="0"/>
              <a:t>How does the project impact my flood risk?</a:t>
            </a:r>
          </a:p>
        </p:txBody>
      </p:sp>
      <p:sp>
        <p:nvSpPr>
          <p:cNvPr id="4" name="TextBox 3">
            <a:extLst>
              <a:ext uri="{FF2B5EF4-FFF2-40B4-BE49-F238E27FC236}">
                <a16:creationId xmlns:a16="http://schemas.microsoft.com/office/drawing/2014/main" id="{64F2A895-EB88-E8B1-7359-50FED5E8DF15}"/>
              </a:ext>
            </a:extLst>
          </p:cNvPr>
          <p:cNvSpPr txBox="1"/>
          <p:nvPr/>
        </p:nvSpPr>
        <p:spPr>
          <a:xfrm>
            <a:off x="13781119" y="12989248"/>
            <a:ext cx="16045754" cy="7971413"/>
          </a:xfrm>
          <a:prstGeom prst="rect">
            <a:avLst/>
          </a:prstGeom>
          <a:solidFill>
            <a:srgbClr val="B6CDC9"/>
          </a:solidFill>
        </p:spPr>
        <p:txBody>
          <a:bodyPr wrap="square">
            <a:spAutoFit/>
          </a:bodyPr>
          <a:lstStyle>
            <a:defPPr>
              <a:defRPr lang="en-US"/>
            </a:defPPr>
            <a:lvl1pPr>
              <a:defRPr sz="2800">
                <a:ea typeface="ADLaM Display" panose="020F0502020204030204" pitchFamily="2" charset="0"/>
                <a:cs typeface="ADLaM Display" panose="020F0502020204030204" pitchFamily="2" charset="0"/>
              </a:defRPr>
            </a:lvl1pPr>
          </a:lstStyle>
          <a:p>
            <a:r>
              <a:rPr lang="en-GB" sz="3200" dirty="0">
                <a:solidFill>
                  <a:srgbClr val="333333"/>
                </a:solidFill>
                <a:latin typeface="HCo Gotham Rounded SSm"/>
              </a:rPr>
              <a:t>The river restoration scheme is not specifically designed to manage flood risk at Llandinam. However, restoring natural river processes, reconnecting floodplains and slowing and spreading flood flows over a greater area may have associated flood risk benefits at a catchment scale.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We have carried out extensive hydraulic modelling of the scheme to understand its impacts. We have developed a good knowledge of the river and its natural processes.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Our modelling predicts that flood risk to Llandinam village will not increase as a result of this river restoration project.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333333"/>
              </a:solidFill>
              <a:effectLst/>
              <a:uLnTx/>
              <a:uFillTx/>
              <a:latin typeface="HCo Gotham Rounded SSm"/>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333333"/>
                </a:solidFill>
                <a:effectLst/>
                <a:uLnTx/>
                <a:uFillTx/>
                <a:latin typeface="HCo Gotham Rounded SSm"/>
                <a:ea typeface="+mn-ea"/>
                <a:cs typeface="+mn-cs"/>
              </a:rPr>
              <a:t>A separate NRW investigation has previously assessed flood risk to Llandinam village and unfortunately found that an economic case for flood risk management funding could not be developed and prioritised for Llandinam alone.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333333"/>
              </a:solidFill>
              <a:effectLst/>
              <a:uLnTx/>
              <a:uFillTx/>
              <a:latin typeface="HCo Gotham Rounded SSm"/>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333333"/>
                </a:solidFill>
                <a:effectLst/>
                <a:uLnTx/>
                <a:uFillTx/>
                <a:latin typeface="HCo Gotham Rounded SSm"/>
                <a:ea typeface="+mn-ea"/>
                <a:cs typeface="+mn-cs"/>
              </a:rPr>
              <a:t>Independently, Powys County Council has installed a small earth bund in 2023 to try to reduce flood risk to properties in Llandinam.</a:t>
            </a:r>
          </a:p>
        </p:txBody>
      </p:sp>
      <p:sp>
        <p:nvSpPr>
          <p:cNvPr id="19" name="TextBox 18">
            <a:extLst>
              <a:ext uri="{FF2B5EF4-FFF2-40B4-BE49-F238E27FC236}">
                <a16:creationId xmlns:a16="http://schemas.microsoft.com/office/drawing/2014/main" id="{2210D936-EB82-6499-161D-B2E252BE8F6A}"/>
              </a:ext>
            </a:extLst>
          </p:cNvPr>
          <p:cNvSpPr txBox="1"/>
          <p:nvPr/>
        </p:nvSpPr>
        <p:spPr>
          <a:xfrm>
            <a:off x="13878774" y="5845667"/>
            <a:ext cx="15984748"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prstClr val="black"/>
                </a:solidFill>
                <a:effectLst/>
                <a:uLnTx/>
                <a:uFillTx/>
                <a:latin typeface="HCo Gotham Rounded SSm"/>
              </a:rPr>
              <a:t>Rydym wedi gwneud gwaith modelu hydrolig helaeth ar y cynllun i ddeall ei effeithiau. Rydym wedi datblygu gwybodaeth dda am yr afon a'i phrosesau naturiol.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HCo Gotham Rounded SS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prstClr val="black"/>
                </a:solidFill>
                <a:effectLst/>
                <a:uLnTx/>
                <a:uFillTx/>
                <a:latin typeface="HCo Gotham Rounded SSm"/>
              </a:rPr>
              <a:t>Mae ein gwaith modelu yn rhagweld na fydd perygl llifogydd i bentref Llandinam yn cynyddu o ganlyniad i'r prosiect adfer afon hwn.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333333"/>
              </a:solidFill>
              <a:effectLst/>
              <a:uLnTx/>
              <a:uFillTx/>
              <a:latin typeface="HCo Gotham Rounded SS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srgbClr val="333333"/>
                </a:solidFill>
                <a:effectLst/>
                <a:uLnTx/>
                <a:uFillTx/>
                <a:latin typeface="HCo Gotham Rounded SSm"/>
              </a:rPr>
              <a:t>Mae ymchwiliad blaenorol ar wahân gan CNC wedi asesu'r risg o lifogydd i bentref Llandinam ac yn anffodus canfuwyd na ellid datblygu a blaenoriaethu achos economaidd dros gael cyllid i reoli perygl llifogydd ar gyfer Llandinam yn unig.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333333"/>
              </a:solidFill>
              <a:effectLst/>
              <a:uLnTx/>
              <a:uFillTx/>
              <a:latin typeface="HCo Gotham Rounded SSm"/>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cy-gb" sz="3200" b="0" i="0" u="none" strike="noStrike" kern="1200" cap="none" spc="0" normalizeH="0" noProof="0" dirty="0">
                <a:ln>
                  <a:noFill/>
                </a:ln>
                <a:solidFill>
                  <a:srgbClr val="333333"/>
                </a:solidFill>
                <a:effectLst/>
                <a:uLnTx/>
                <a:uFillTx/>
                <a:latin typeface="HCo Gotham Rounded SSm"/>
              </a:rPr>
              <a:t>Mewn cynllun ar wahân, gosododd Cyngor Sir Powys fwnd pridd bach yn 2023 i geisio lleihau'r perygl o lifogydd i eiddo yn Llandinam.</a:t>
            </a:r>
          </a:p>
        </p:txBody>
      </p:sp>
      <p:sp>
        <p:nvSpPr>
          <p:cNvPr id="20" name="Rectangle 19">
            <a:extLst>
              <a:ext uri="{FF2B5EF4-FFF2-40B4-BE49-F238E27FC236}">
                <a16:creationId xmlns:a16="http://schemas.microsoft.com/office/drawing/2014/main" id="{307E8C18-803A-08A4-4DAA-2F061E4D01C8}"/>
              </a:ext>
            </a:extLst>
          </p:cNvPr>
          <p:cNvSpPr/>
          <p:nvPr/>
        </p:nvSpPr>
        <p:spPr>
          <a:xfrm>
            <a:off x="542470" y="257296"/>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logo with text on it&#10;&#10;Description automatically generated">
            <a:extLst>
              <a:ext uri="{FF2B5EF4-FFF2-40B4-BE49-F238E27FC236}">
                <a16:creationId xmlns:a16="http://schemas.microsoft.com/office/drawing/2014/main" id="{A7B38217-4A66-9062-6117-D840D86AA5AF}"/>
              </a:ext>
            </a:extLst>
          </p:cNvPr>
          <p:cNvPicPr>
            <a:picLocks noChangeAspect="1"/>
          </p:cNvPicPr>
          <p:nvPr/>
        </p:nvPicPr>
        <p:blipFill rotWithShape="1">
          <a:blip r:embed="rId3">
            <a:extLst>
              <a:ext uri="{28A0092B-C50C-407E-A947-70E740481C1C}">
                <a14:useLocalDpi xmlns:a14="http://schemas.microsoft.com/office/drawing/2010/main" val="0"/>
              </a:ext>
            </a:extLst>
          </a:blip>
          <a:srcRect l="13855" t="18407" r="21722" b="18254"/>
          <a:stretch/>
        </p:blipFill>
        <p:spPr>
          <a:xfrm>
            <a:off x="22889011" y="401411"/>
            <a:ext cx="6888422" cy="4789750"/>
          </a:xfrm>
          <a:prstGeom prst="rect">
            <a:avLst/>
          </a:prstGeom>
        </p:spPr>
      </p:pic>
      <p:sp>
        <p:nvSpPr>
          <p:cNvPr id="22" name="TextBox 21">
            <a:extLst>
              <a:ext uri="{FF2B5EF4-FFF2-40B4-BE49-F238E27FC236}">
                <a16:creationId xmlns:a16="http://schemas.microsoft.com/office/drawing/2014/main" id="{54C5B232-54BD-1DA0-438B-A8A74E265157}"/>
              </a:ext>
            </a:extLst>
          </p:cNvPr>
          <p:cNvSpPr txBox="1"/>
          <p:nvPr/>
        </p:nvSpPr>
        <p:spPr>
          <a:xfrm>
            <a:off x="607635" y="15891649"/>
            <a:ext cx="12981913" cy="2677656"/>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2800" dirty="0">
                <a:ea typeface="ADLaM Display" panose="020F0502020204030204" pitchFamily="2" charset="0"/>
                <a:cs typeface="ADLaM Display" panose="020F0502020204030204" pitchFamily="2" charset="0"/>
              </a:rPr>
              <a:t>Cymharodd y model y gwahaniaeth yn nyfnder dŵr llifogydd ar ei anterth gyda’r cynllun a phe na bai cynllun (llinell sylfaen). Ar gyfer y digwyddiad llifogydd sydd â siawns blynyddol o 1 mewn 30 (brig) a'r digwyddiad sydd â siawns blynyddol o 1 mewn 100 (gydag ystyriaeth ar gyfer newid yn yr hinsawdd) (gwaelod), ni ragwelir unrhyw newid i berygl llifogydd pentref Llandinam o ganlyniad i'r cynllun. Mae rhywfaint o gynnydd yn lefel y dŵr yn y gorlifdir i fyny'r afon o'r pentref. </a:t>
            </a:r>
            <a:endParaRPr lang="en-GB" sz="2800" i="0" u="none" strike="noStrike" baseline="0" dirty="0">
              <a:solidFill>
                <a:srgbClr val="000000"/>
              </a:solidFill>
              <a:ea typeface="ADLaM Display" panose="020F0502020204030204" pitchFamily="2" charset="0"/>
              <a:cs typeface="ADLaM Display" panose="020F0502020204030204" pitchFamily="2" charset="0"/>
            </a:endParaRPr>
          </a:p>
        </p:txBody>
      </p:sp>
      <p:sp>
        <p:nvSpPr>
          <p:cNvPr id="23" name="TextBox 22">
            <a:extLst>
              <a:ext uri="{FF2B5EF4-FFF2-40B4-BE49-F238E27FC236}">
                <a16:creationId xmlns:a16="http://schemas.microsoft.com/office/drawing/2014/main" id="{92448994-A064-AD18-B882-3E2E5A1C5741}"/>
              </a:ext>
            </a:extLst>
          </p:cNvPr>
          <p:cNvSpPr txBox="1"/>
          <p:nvPr/>
        </p:nvSpPr>
        <p:spPr>
          <a:xfrm>
            <a:off x="587161" y="18746759"/>
            <a:ext cx="12981913" cy="2246769"/>
          </a:xfrm>
          <a:prstGeom prst="rect">
            <a:avLst/>
          </a:prstGeom>
          <a:solidFill>
            <a:srgbClr val="B6CDC9"/>
          </a:solidFill>
        </p:spPr>
        <p:txBody>
          <a:bodyPr wrap="square">
            <a:spAutoFit/>
          </a:bodyPr>
          <a:lstStyle/>
          <a:p>
            <a:r>
              <a:rPr lang="en-GB" sz="2800" dirty="0">
                <a:ea typeface="ADLaM Display" panose="020F0502020204030204" pitchFamily="2" charset="0"/>
                <a:cs typeface="ADLaM Display" panose="020F0502020204030204" pitchFamily="2" charset="0"/>
              </a:rPr>
              <a:t>The model compared the difference in peak flood water depth for the scheme and if there was no scheme (baseline). For the 1 in 30 annual chance flood event (top) and the 1 in 100 annual chance event (with consideration for climate change) (bottom), no change to the Llandinam village flood risk is predicted as a result of the scheme. There are some minor increases in water level in the floodplain upstream of the village. </a:t>
            </a:r>
            <a:endParaRPr lang="en-GB" sz="2800" i="0" u="none" strike="noStrike" baseline="0" dirty="0">
              <a:solidFill>
                <a:srgbClr val="000000"/>
              </a:solidFill>
              <a:ea typeface="ADLaM Display" panose="020F0502020204030204" pitchFamily="2" charset="0"/>
              <a:cs typeface="ADLaM Display" panose="020F0502020204030204" pitchFamily="2" charset="0"/>
            </a:endParaRPr>
          </a:p>
        </p:txBody>
      </p:sp>
      <p:pic>
        <p:nvPicPr>
          <p:cNvPr id="8" name="Picture 7" descr="A map of a city&#10;&#10;Description automatically generated">
            <a:extLst>
              <a:ext uri="{FF2B5EF4-FFF2-40B4-BE49-F238E27FC236}">
                <a16:creationId xmlns:a16="http://schemas.microsoft.com/office/drawing/2014/main" id="{2A6FE0DE-18FC-C44B-5A46-778A6B22B1ED}"/>
              </a:ext>
            </a:extLst>
          </p:cNvPr>
          <p:cNvPicPr>
            <a:picLocks noChangeAspect="1"/>
          </p:cNvPicPr>
          <p:nvPr/>
        </p:nvPicPr>
        <p:blipFill rotWithShape="1">
          <a:blip r:embed="rId4">
            <a:extLst>
              <a:ext uri="{28A0092B-C50C-407E-A947-70E740481C1C}">
                <a14:useLocalDpi xmlns:a14="http://schemas.microsoft.com/office/drawing/2010/main" val="0"/>
              </a:ext>
            </a:extLst>
          </a:blip>
          <a:srcRect t="12933" b="3825"/>
          <a:stretch/>
        </p:blipFill>
        <p:spPr>
          <a:xfrm>
            <a:off x="557664" y="286793"/>
            <a:ext cx="12879258" cy="7580414"/>
          </a:xfrm>
          <a:prstGeom prst="rect">
            <a:avLst/>
          </a:prstGeom>
          <a:ln>
            <a:solidFill>
              <a:schemeClr val="tx1"/>
            </a:solidFill>
          </a:ln>
        </p:spPr>
      </p:pic>
      <p:pic>
        <p:nvPicPr>
          <p:cNvPr id="11" name="Picture 10" descr="A map of a large area&#10;&#10;Description automatically generated">
            <a:extLst>
              <a:ext uri="{FF2B5EF4-FFF2-40B4-BE49-F238E27FC236}">
                <a16:creationId xmlns:a16="http://schemas.microsoft.com/office/drawing/2014/main" id="{AD156725-19FF-8812-06BB-E4F3586BEAF2}"/>
              </a:ext>
            </a:extLst>
          </p:cNvPr>
          <p:cNvPicPr>
            <a:picLocks noChangeAspect="1"/>
          </p:cNvPicPr>
          <p:nvPr/>
        </p:nvPicPr>
        <p:blipFill rotWithShape="1">
          <a:blip r:embed="rId5">
            <a:extLst>
              <a:ext uri="{28A0092B-C50C-407E-A947-70E740481C1C}">
                <a14:useLocalDpi xmlns:a14="http://schemas.microsoft.com/office/drawing/2010/main" val="0"/>
              </a:ext>
            </a:extLst>
          </a:blip>
          <a:srcRect t="13756" b="3659"/>
          <a:stretch/>
        </p:blipFill>
        <p:spPr>
          <a:xfrm>
            <a:off x="525454" y="8133782"/>
            <a:ext cx="12981913" cy="7580414"/>
          </a:xfrm>
          <a:prstGeom prst="rect">
            <a:avLst/>
          </a:prstGeom>
          <a:ln>
            <a:solidFill>
              <a:schemeClr val="tx1"/>
            </a:solidFill>
          </a:ln>
        </p:spPr>
      </p:pic>
      <p:pic>
        <p:nvPicPr>
          <p:cNvPr id="13" name="Picture 12">
            <a:extLst>
              <a:ext uri="{FF2B5EF4-FFF2-40B4-BE49-F238E27FC236}">
                <a16:creationId xmlns:a16="http://schemas.microsoft.com/office/drawing/2014/main" id="{68FF1818-95DE-6737-E6EB-9CD0293B4D28}"/>
              </a:ext>
            </a:extLst>
          </p:cNvPr>
          <p:cNvPicPr>
            <a:picLocks noChangeAspect="1"/>
          </p:cNvPicPr>
          <p:nvPr/>
        </p:nvPicPr>
        <p:blipFill>
          <a:blip r:embed="rId6"/>
          <a:stretch>
            <a:fillRect/>
          </a:stretch>
        </p:blipFill>
        <p:spPr>
          <a:xfrm>
            <a:off x="597368" y="6235920"/>
            <a:ext cx="3448050" cy="352425"/>
          </a:xfrm>
          <a:prstGeom prst="rect">
            <a:avLst/>
          </a:prstGeom>
        </p:spPr>
      </p:pic>
      <p:pic>
        <p:nvPicPr>
          <p:cNvPr id="16" name="Picture 15">
            <a:extLst>
              <a:ext uri="{FF2B5EF4-FFF2-40B4-BE49-F238E27FC236}">
                <a16:creationId xmlns:a16="http://schemas.microsoft.com/office/drawing/2014/main" id="{A8BB3147-9F1C-D3F3-569B-4CB0B2931DB3}"/>
              </a:ext>
            </a:extLst>
          </p:cNvPr>
          <p:cNvPicPr>
            <a:picLocks noChangeAspect="1"/>
          </p:cNvPicPr>
          <p:nvPr/>
        </p:nvPicPr>
        <p:blipFill>
          <a:blip r:embed="rId6"/>
          <a:stretch>
            <a:fillRect/>
          </a:stretch>
        </p:blipFill>
        <p:spPr>
          <a:xfrm>
            <a:off x="542470" y="14288618"/>
            <a:ext cx="3448050" cy="352425"/>
          </a:xfrm>
          <a:prstGeom prst="rect">
            <a:avLst/>
          </a:prstGeom>
        </p:spPr>
      </p:pic>
      <p:pic>
        <p:nvPicPr>
          <p:cNvPr id="18" name="Picture 17">
            <a:extLst>
              <a:ext uri="{FF2B5EF4-FFF2-40B4-BE49-F238E27FC236}">
                <a16:creationId xmlns:a16="http://schemas.microsoft.com/office/drawing/2014/main" id="{4A028084-2F05-3D9F-9F6D-20D54EE22DFE}"/>
              </a:ext>
            </a:extLst>
          </p:cNvPr>
          <p:cNvPicPr>
            <a:picLocks noChangeAspect="1"/>
          </p:cNvPicPr>
          <p:nvPr/>
        </p:nvPicPr>
        <p:blipFill>
          <a:blip r:embed="rId7"/>
          <a:stretch>
            <a:fillRect/>
          </a:stretch>
        </p:blipFill>
        <p:spPr>
          <a:xfrm>
            <a:off x="629086" y="401411"/>
            <a:ext cx="409575" cy="447675"/>
          </a:xfrm>
          <a:prstGeom prst="rect">
            <a:avLst/>
          </a:prstGeom>
        </p:spPr>
      </p:pic>
      <p:pic>
        <p:nvPicPr>
          <p:cNvPr id="28" name="Picture 27">
            <a:extLst>
              <a:ext uri="{FF2B5EF4-FFF2-40B4-BE49-F238E27FC236}">
                <a16:creationId xmlns:a16="http://schemas.microsoft.com/office/drawing/2014/main" id="{176964A8-70DF-DDF2-5762-249C1A9289C4}"/>
              </a:ext>
            </a:extLst>
          </p:cNvPr>
          <p:cNvPicPr>
            <a:picLocks noChangeAspect="1"/>
          </p:cNvPicPr>
          <p:nvPr/>
        </p:nvPicPr>
        <p:blipFill>
          <a:blip r:embed="rId7"/>
          <a:stretch>
            <a:fillRect/>
          </a:stretch>
        </p:blipFill>
        <p:spPr>
          <a:xfrm>
            <a:off x="629086" y="8277897"/>
            <a:ext cx="409575" cy="447675"/>
          </a:xfrm>
          <a:prstGeom prst="rect">
            <a:avLst/>
          </a:prstGeom>
        </p:spPr>
      </p:pic>
      <p:sp>
        <p:nvSpPr>
          <p:cNvPr id="6" name="TextBox 5">
            <a:extLst>
              <a:ext uri="{FF2B5EF4-FFF2-40B4-BE49-F238E27FC236}">
                <a16:creationId xmlns:a16="http://schemas.microsoft.com/office/drawing/2014/main" id="{66778D4F-A620-E34A-1BD1-FC028B0BAAF2}"/>
              </a:ext>
            </a:extLst>
          </p:cNvPr>
          <p:cNvSpPr txBox="1"/>
          <p:nvPr/>
        </p:nvSpPr>
        <p:spPr>
          <a:xfrm>
            <a:off x="10201847" y="4697037"/>
            <a:ext cx="3222266" cy="1538883"/>
          </a:xfrm>
          <a:prstGeom prst="rect">
            <a:avLst/>
          </a:prstGeom>
          <a:solidFill>
            <a:srgbClr val="F1F1F1"/>
          </a:solidFill>
        </p:spPr>
        <p:txBody>
          <a:bodyPr wrap="square" rtlCol="0">
            <a:spAutoFit/>
          </a:bodyPr>
          <a:lstStyle/>
          <a:p>
            <a:r>
              <a:rPr lang="en-GB" sz="2000" b="1" dirty="0" err="1"/>
              <a:t>Allwedd</a:t>
            </a:r>
            <a:r>
              <a:rPr lang="en-GB" sz="2000" b="1" dirty="0"/>
              <a:t> / </a:t>
            </a:r>
            <a:r>
              <a:rPr lang="en-GB" sz="2000" dirty="0"/>
              <a:t>Legend</a:t>
            </a:r>
          </a:p>
          <a:p>
            <a:endParaRPr lang="en-GB" sz="2000" dirty="0"/>
          </a:p>
          <a:p>
            <a:r>
              <a:rPr lang="en-GB" b="1" dirty="0" err="1"/>
              <a:t>Gwahaniaeth</a:t>
            </a:r>
            <a:r>
              <a:rPr lang="en-GB" b="1" dirty="0"/>
              <a:t> </a:t>
            </a:r>
            <a:r>
              <a:rPr lang="en-GB" b="1" dirty="0" err="1"/>
              <a:t>yn</a:t>
            </a:r>
            <a:r>
              <a:rPr lang="en-GB" b="1" dirty="0"/>
              <a:t> </a:t>
            </a:r>
            <a:r>
              <a:rPr lang="en-GB" b="1" dirty="0" err="1"/>
              <a:t>Anterth</a:t>
            </a:r>
            <a:r>
              <a:rPr lang="en-GB" b="1" dirty="0"/>
              <a:t> </a:t>
            </a:r>
            <a:r>
              <a:rPr lang="en-GB" b="1" dirty="0" err="1"/>
              <a:t>Lefel</a:t>
            </a:r>
            <a:r>
              <a:rPr lang="en-GB" b="1" dirty="0"/>
              <a:t> y Dŵr [m]</a:t>
            </a:r>
          </a:p>
          <a:p>
            <a:r>
              <a:rPr lang="en-GB" dirty="0"/>
              <a:t>Peak Water Level Difference (m)</a:t>
            </a:r>
          </a:p>
        </p:txBody>
      </p:sp>
      <p:sp>
        <p:nvSpPr>
          <p:cNvPr id="7" name="TextBox 6">
            <a:extLst>
              <a:ext uri="{FF2B5EF4-FFF2-40B4-BE49-F238E27FC236}">
                <a16:creationId xmlns:a16="http://schemas.microsoft.com/office/drawing/2014/main" id="{C7A39E34-0B81-DE24-3E0E-0AFBCCF3A0B7}"/>
              </a:ext>
            </a:extLst>
          </p:cNvPr>
          <p:cNvSpPr txBox="1"/>
          <p:nvPr/>
        </p:nvSpPr>
        <p:spPr>
          <a:xfrm>
            <a:off x="10261119" y="12511061"/>
            <a:ext cx="3222266" cy="1538883"/>
          </a:xfrm>
          <a:prstGeom prst="rect">
            <a:avLst/>
          </a:prstGeom>
          <a:solidFill>
            <a:srgbClr val="F1F1F1"/>
          </a:solidFill>
        </p:spPr>
        <p:txBody>
          <a:bodyPr wrap="square" rtlCol="0">
            <a:spAutoFit/>
          </a:bodyPr>
          <a:lstStyle/>
          <a:p>
            <a:r>
              <a:rPr lang="en-GB" sz="2000" b="1" dirty="0" err="1"/>
              <a:t>Allwedd</a:t>
            </a:r>
            <a:r>
              <a:rPr lang="en-GB" sz="2000" b="1" dirty="0"/>
              <a:t> / </a:t>
            </a:r>
            <a:r>
              <a:rPr lang="en-GB" sz="2000" dirty="0"/>
              <a:t>Legend</a:t>
            </a:r>
          </a:p>
          <a:p>
            <a:endParaRPr lang="en-GB" sz="2000" dirty="0"/>
          </a:p>
          <a:p>
            <a:r>
              <a:rPr lang="en-GB" b="1" dirty="0" err="1"/>
              <a:t>Gwahaniaeth</a:t>
            </a:r>
            <a:r>
              <a:rPr lang="en-GB" b="1" dirty="0"/>
              <a:t> </a:t>
            </a:r>
            <a:r>
              <a:rPr lang="en-GB" b="1" dirty="0" err="1"/>
              <a:t>yn</a:t>
            </a:r>
            <a:r>
              <a:rPr lang="en-GB" b="1" dirty="0"/>
              <a:t> </a:t>
            </a:r>
            <a:r>
              <a:rPr lang="en-GB" b="1" dirty="0" err="1"/>
              <a:t>Anterth</a:t>
            </a:r>
            <a:r>
              <a:rPr lang="en-GB" b="1" dirty="0"/>
              <a:t> </a:t>
            </a:r>
            <a:r>
              <a:rPr lang="en-GB" b="1" dirty="0" err="1"/>
              <a:t>Lefel</a:t>
            </a:r>
            <a:r>
              <a:rPr lang="en-GB" b="1" dirty="0"/>
              <a:t> y Dŵr [m]</a:t>
            </a:r>
          </a:p>
          <a:p>
            <a:r>
              <a:rPr lang="en-GB" dirty="0"/>
              <a:t>Peak Water Level Difference (m)</a:t>
            </a:r>
          </a:p>
        </p:txBody>
      </p:sp>
      <p:sp>
        <p:nvSpPr>
          <p:cNvPr id="9" name="TextBox 28">
            <a:extLst>
              <a:ext uri="{FF2B5EF4-FFF2-40B4-BE49-F238E27FC236}">
                <a16:creationId xmlns:a16="http://schemas.microsoft.com/office/drawing/2014/main" id="{08A76143-8920-EEFE-9925-2C8B293C5AEB}"/>
              </a:ext>
            </a:extLst>
          </p:cNvPr>
          <p:cNvSpPr txBox="1">
            <a:spLocks/>
          </p:cNvSpPr>
          <p:nvPr/>
        </p:nvSpPr>
        <p:spPr>
          <a:xfrm>
            <a:off x="833873" y="358878"/>
            <a:ext cx="4055223" cy="6229467"/>
          </a:xfrm>
          <a:prstGeom prst="rect">
            <a:avLst/>
          </a:prstGeom>
        </p:spPr>
        <p:txBody>
          <a:bodyPr vert="horz" lIns="91440" tIns="45720" rIns="91440" bIns="45720" rtlCol="0">
            <a:normAutofit/>
          </a:bodyPr>
          <a:lstStyle>
            <a:lvl1pPr marL="0" indent="0" algn="ctr" defTabSz="2856037" rtl="0" eaLnBrk="1" latinLnBrk="0" hangingPunct="1">
              <a:lnSpc>
                <a:spcPct val="90000"/>
              </a:lnSpc>
              <a:spcBef>
                <a:spcPts val="3123"/>
              </a:spcBef>
              <a:buFont typeface="Arial" panose="020B0604020202020204" pitchFamily="34" charset="0"/>
              <a:buNone/>
              <a:defRPr sz="7496" kern="1200">
                <a:solidFill>
                  <a:schemeClr val="tx1"/>
                </a:solidFill>
                <a:latin typeface="+mn-lt"/>
                <a:ea typeface="+mn-ea"/>
                <a:cs typeface="+mn-cs"/>
              </a:defRPr>
            </a:lvl1pPr>
            <a:lvl2pPr marL="1428018" indent="0" algn="ctr" defTabSz="2856037" rtl="0" eaLnBrk="1" latinLnBrk="0" hangingPunct="1">
              <a:lnSpc>
                <a:spcPct val="90000"/>
              </a:lnSpc>
              <a:spcBef>
                <a:spcPts val="1562"/>
              </a:spcBef>
              <a:buFont typeface="Arial" panose="020B0604020202020204" pitchFamily="34" charset="0"/>
              <a:buNone/>
              <a:defRPr sz="6247" kern="1200">
                <a:solidFill>
                  <a:schemeClr val="tx1"/>
                </a:solidFill>
                <a:latin typeface="+mn-lt"/>
                <a:ea typeface="+mn-ea"/>
                <a:cs typeface="+mn-cs"/>
              </a:defRPr>
            </a:lvl2pPr>
            <a:lvl3pPr marL="2856037" indent="0" algn="ctr" defTabSz="2856037" rtl="0" eaLnBrk="1" latinLnBrk="0" hangingPunct="1">
              <a:lnSpc>
                <a:spcPct val="90000"/>
              </a:lnSpc>
              <a:spcBef>
                <a:spcPts val="1562"/>
              </a:spcBef>
              <a:buFont typeface="Arial" panose="020B0604020202020204" pitchFamily="34" charset="0"/>
              <a:buNone/>
              <a:defRPr sz="5622" kern="1200">
                <a:solidFill>
                  <a:schemeClr val="tx1"/>
                </a:solidFill>
                <a:latin typeface="+mn-lt"/>
                <a:ea typeface="+mn-ea"/>
                <a:cs typeface="+mn-cs"/>
              </a:defRPr>
            </a:lvl3pPr>
            <a:lvl4pPr marL="4284055"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4pPr>
            <a:lvl5pPr marL="5712074"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5pPr>
            <a:lvl6pPr marL="7140092"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6pPr>
            <a:lvl7pPr marL="8568111"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7pPr>
            <a:lvl8pPr marL="9996129"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8pPr>
            <a:lvl9pPr marL="11424148"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9pPr>
          </a:lstStyle>
          <a:p>
            <a:pPr>
              <a:lnSpc>
                <a:spcPct val="100000"/>
              </a:lnSpc>
            </a:pPr>
            <a:r>
              <a:rPr lang="cy-gb" sz="2400" dirty="0">
                <a:ea typeface="ADLaM Display" panose="020F0502020204030204" pitchFamily="2" charset="0"/>
                <a:cs typeface="ADLaM Display" panose="020F0502020204030204" pitchFamily="2" charset="0"/>
              </a:rPr>
              <a:t>1 mewn 30 a'r digwyddiad sydd â siawns blynyddol</a:t>
            </a:r>
            <a:endParaRPr lang="en-US" sz="2400" dirty="0"/>
          </a:p>
          <a:p>
            <a:pPr>
              <a:lnSpc>
                <a:spcPct val="100000"/>
              </a:lnSpc>
            </a:pPr>
            <a:r>
              <a:rPr lang="en-US" sz="2400" dirty="0"/>
              <a:t>1 in 30 annual chance flood event </a:t>
            </a:r>
          </a:p>
        </p:txBody>
      </p:sp>
      <p:sp>
        <p:nvSpPr>
          <p:cNvPr id="10" name="TextBox 28">
            <a:extLst>
              <a:ext uri="{FF2B5EF4-FFF2-40B4-BE49-F238E27FC236}">
                <a16:creationId xmlns:a16="http://schemas.microsoft.com/office/drawing/2014/main" id="{AA5EDADB-34A8-5C0C-9316-DE749FBC064A}"/>
              </a:ext>
            </a:extLst>
          </p:cNvPr>
          <p:cNvSpPr txBox="1">
            <a:spLocks/>
          </p:cNvSpPr>
          <p:nvPr/>
        </p:nvSpPr>
        <p:spPr>
          <a:xfrm>
            <a:off x="1078960" y="8298994"/>
            <a:ext cx="4055223" cy="6229467"/>
          </a:xfrm>
          <a:prstGeom prst="rect">
            <a:avLst/>
          </a:prstGeom>
        </p:spPr>
        <p:txBody>
          <a:bodyPr vert="horz" lIns="91440" tIns="45720" rIns="91440" bIns="45720" rtlCol="0">
            <a:normAutofit/>
          </a:bodyPr>
          <a:lstStyle>
            <a:lvl1pPr marL="0" indent="0" algn="ctr" defTabSz="2856037" rtl="0" eaLnBrk="1" latinLnBrk="0" hangingPunct="1">
              <a:lnSpc>
                <a:spcPct val="90000"/>
              </a:lnSpc>
              <a:spcBef>
                <a:spcPts val="3123"/>
              </a:spcBef>
              <a:buFont typeface="Arial" panose="020B0604020202020204" pitchFamily="34" charset="0"/>
              <a:buNone/>
              <a:defRPr sz="7496" kern="1200">
                <a:solidFill>
                  <a:schemeClr val="tx1"/>
                </a:solidFill>
                <a:latin typeface="+mn-lt"/>
                <a:ea typeface="+mn-ea"/>
                <a:cs typeface="+mn-cs"/>
              </a:defRPr>
            </a:lvl1pPr>
            <a:lvl2pPr marL="1428018" indent="0" algn="ctr" defTabSz="2856037" rtl="0" eaLnBrk="1" latinLnBrk="0" hangingPunct="1">
              <a:lnSpc>
                <a:spcPct val="90000"/>
              </a:lnSpc>
              <a:spcBef>
                <a:spcPts val="1562"/>
              </a:spcBef>
              <a:buFont typeface="Arial" panose="020B0604020202020204" pitchFamily="34" charset="0"/>
              <a:buNone/>
              <a:defRPr sz="6247" kern="1200">
                <a:solidFill>
                  <a:schemeClr val="tx1"/>
                </a:solidFill>
                <a:latin typeface="+mn-lt"/>
                <a:ea typeface="+mn-ea"/>
                <a:cs typeface="+mn-cs"/>
              </a:defRPr>
            </a:lvl2pPr>
            <a:lvl3pPr marL="2856037" indent="0" algn="ctr" defTabSz="2856037" rtl="0" eaLnBrk="1" latinLnBrk="0" hangingPunct="1">
              <a:lnSpc>
                <a:spcPct val="90000"/>
              </a:lnSpc>
              <a:spcBef>
                <a:spcPts val="1562"/>
              </a:spcBef>
              <a:buFont typeface="Arial" panose="020B0604020202020204" pitchFamily="34" charset="0"/>
              <a:buNone/>
              <a:defRPr sz="5622" kern="1200">
                <a:solidFill>
                  <a:schemeClr val="tx1"/>
                </a:solidFill>
                <a:latin typeface="+mn-lt"/>
                <a:ea typeface="+mn-ea"/>
                <a:cs typeface="+mn-cs"/>
              </a:defRPr>
            </a:lvl3pPr>
            <a:lvl4pPr marL="4284055"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4pPr>
            <a:lvl5pPr marL="5712074"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5pPr>
            <a:lvl6pPr marL="7140092"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6pPr>
            <a:lvl7pPr marL="8568111"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7pPr>
            <a:lvl8pPr marL="9996129"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8pPr>
            <a:lvl9pPr marL="11424148" indent="0" algn="ctr" defTabSz="2856037" rtl="0" eaLnBrk="1" latinLnBrk="0" hangingPunct="1">
              <a:lnSpc>
                <a:spcPct val="90000"/>
              </a:lnSpc>
              <a:spcBef>
                <a:spcPts val="1562"/>
              </a:spcBef>
              <a:buFont typeface="Arial" panose="020B0604020202020204" pitchFamily="34" charset="0"/>
              <a:buNone/>
              <a:defRPr sz="4997" kern="1200">
                <a:solidFill>
                  <a:schemeClr val="tx1"/>
                </a:solidFill>
                <a:latin typeface="+mn-lt"/>
                <a:ea typeface="+mn-ea"/>
                <a:cs typeface="+mn-cs"/>
              </a:defRPr>
            </a:lvl9pPr>
          </a:lstStyle>
          <a:p>
            <a:pPr>
              <a:lnSpc>
                <a:spcPct val="100000"/>
              </a:lnSpc>
            </a:pPr>
            <a:r>
              <a:rPr lang="cy-gb" sz="2400" dirty="0">
                <a:ea typeface="ADLaM Display" panose="020F0502020204030204" pitchFamily="2" charset="0"/>
                <a:cs typeface="ADLaM Display" panose="020F0502020204030204" pitchFamily="2" charset="0"/>
              </a:rPr>
              <a:t>1 mewn 100 (gydag ystyriaeth ar gyfer newid yn yr hinsawdd) </a:t>
            </a:r>
          </a:p>
          <a:p>
            <a:pPr>
              <a:lnSpc>
                <a:spcPct val="100000"/>
              </a:lnSpc>
            </a:pPr>
            <a:r>
              <a:rPr lang="en-US" sz="2400" dirty="0"/>
              <a:t>1 in 100 </a:t>
            </a:r>
            <a:r>
              <a:rPr lang="en-GB" sz="2400" dirty="0">
                <a:ea typeface="ADLaM Display" panose="020F0502020204030204" pitchFamily="2" charset="0"/>
                <a:cs typeface="ADLaM Display" panose="020F0502020204030204" pitchFamily="2" charset="0"/>
              </a:rPr>
              <a:t>(with consideration for climate change)</a:t>
            </a:r>
            <a:r>
              <a:rPr lang="en-US" sz="2400" dirty="0"/>
              <a:t> annual chance flood event </a:t>
            </a:r>
          </a:p>
        </p:txBody>
      </p:sp>
    </p:spTree>
    <p:extLst>
      <p:ext uri="{BB962C8B-B14F-4D97-AF65-F5344CB8AC3E}">
        <p14:creationId xmlns:p14="http://schemas.microsoft.com/office/powerpoint/2010/main" val="2222994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F8838-4E1D-3CDE-766D-19A4E62B0AAA}"/>
              </a:ext>
            </a:extLst>
          </p:cNvPr>
          <p:cNvSpPr txBox="1"/>
          <p:nvPr/>
        </p:nvSpPr>
        <p:spPr>
          <a:xfrm>
            <a:off x="907370" y="4130454"/>
            <a:ext cx="26080721" cy="1200329"/>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algn="ctr" rtl="0"/>
            <a:r>
              <a:rPr lang="cy-gb" dirty="0"/>
              <a:t>SUT ALLAI'R PROSIECT HWN FOD O FUDD I'CH CYMUNED?</a:t>
            </a:r>
          </a:p>
        </p:txBody>
      </p:sp>
      <p:sp>
        <p:nvSpPr>
          <p:cNvPr id="5" name="TextBox 4">
            <a:extLst>
              <a:ext uri="{FF2B5EF4-FFF2-40B4-BE49-F238E27FC236}">
                <a16:creationId xmlns:a16="http://schemas.microsoft.com/office/drawing/2014/main" id="{C651212D-674E-0C2C-6F2E-A8C62399CA8F}"/>
              </a:ext>
            </a:extLst>
          </p:cNvPr>
          <p:cNvSpPr txBox="1"/>
          <p:nvPr/>
        </p:nvSpPr>
        <p:spPr>
          <a:xfrm>
            <a:off x="1338630" y="6680115"/>
            <a:ext cx="26080721" cy="1200329"/>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algn="ctr"/>
            <a:r>
              <a:rPr lang="en-GB" dirty="0">
                <a:solidFill>
                  <a:schemeClr val="tx1"/>
                </a:solidFill>
              </a:rPr>
              <a:t>HOW COULD THIS PROJECT BENEFIT YOUR COMMUNITY?</a:t>
            </a:r>
          </a:p>
        </p:txBody>
      </p:sp>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01672" y="-1335625"/>
            <a:ext cx="10692406" cy="7562103"/>
          </a:xfrm>
          <a:prstGeom prst="rect">
            <a:avLst/>
          </a:prstGeom>
        </p:spPr>
      </p:pic>
      <p:sp>
        <p:nvSpPr>
          <p:cNvPr id="16" name="TextBox 15">
            <a:extLst>
              <a:ext uri="{FF2B5EF4-FFF2-40B4-BE49-F238E27FC236}">
                <a16:creationId xmlns:a16="http://schemas.microsoft.com/office/drawing/2014/main" id="{C2839F93-47F5-2DA1-79E2-0E96520A66ED}"/>
              </a:ext>
            </a:extLst>
          </p:cNvPr>
          <p:cNvSpPr txBox="1"/>
          <p:nvPr/>
        </p:nvSpPr>
        <p:spPr>
          <a:xfrm>
            <a:off x="49844534" y="1429764"/>
            <a:ext cx="10534253" cy="1015663"/>
          </a:xfrm>
          <a:prstGeom prst="rect">
            <a:avLst/>
          </a:prstGeom>
          <a:solidFill>
            <a:srgbClr val="055445">
              <a:alpha val="29020"/>
            </a:srgbClr>
          </a:solidFill>
          <a:effectLst>
            <a:outerShdw blurRad="50800" dist="50800" dir="5400000" sx="2000" sy="2000" algn="ctr" rotWithShape="0">
              <a:srgbClr val="000000">
                <a:alpha val="43137"/>
              </a:srgbClr>
            </a:outerShdw>
            <a:softEdge rad="12700"/>
          </a:effectLst>
        </p:spPr>
        <p:txBody>
          <a:bodyPr wrap="square" rtlCol="0">
            <a:spAutoFit/>
          </a:bodyPr>
          <a:lstStyle/>
          <a:p>
            <a:r>
              <a:rPr lang="en-GB" sz="2000" dirty="0"/>
              <a:t>Design plan – example of woody debris in a flood plain</a:t>
            </a:r>
          </a:p>
          <a:p>
            <a:endParaRPr lang="en-GB" sz="2000" dirty="0"/>
          </a:p>
          <a:p>
            <a:r>
              <a:rPr lang="en-GB" sz="2000" dirty="0"/>
              <a:t>Photos of good river habitat -  </a:t>
            </a:r>
          </a:p>
        </p:txBody>
      </p:sp>
      <p:sp>
        <p:nvSpPr>
          <p:cNvPr id="2" name="TextBox 1">
            <a:extLst>
              <a:ext uri="{FF2B5EF4-FFF2-40B4-BE49-F238E27FC236}">
                <a16:creationId xmlns:a16="http://schemas.microsoft.com/office/drawing/2014/main" id="{EDB13D1F-AC91-7F9D-0EB1-F71F84AE9222}"/>
              </a:ext>
            </a:extLst>
          </p:cNvPr>
          <p:cNvSpPr txBox="1"/>
          <p:nvPr/>
        </p:nvSpPr>
        <p:spPr>
          <a:xfrm>
            <a:off x="1895680" y="18410523"/>
            <a:ext cx="26080721" cy="2308324"/>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algn="ctr"/>
            <a:r>
              <a:rPr lang="en-GB" dirty="0">
                <a:solidFill>
                  <a:schemeClr val="tx1"/>
                </a:solidFill>
              </a:rPr>
              <a:t>WHEN WAS THE LAST TIME YOU SAW A SALMON AT LLANDINAM?</a:t>
            </a:r>
          </a:p>
        </p:txBody>
      </p:sp>
      <p:sp>
        <p:nvSpPr>
          <p:cNvPr id="4" name="TextBox 3">
            <a:extLst>
              <a:ext uri="{FF2B5EF4-FFF2-40B4-BE49-F238E27FC236}">
                <a16:creationId xmlns:a16="http://schemas.microsoft.com/office/drawing/2014/main" id="{D601016A-A139-58C7-C596-5DB673D72B76}"/>
              </a:ext>
            </a:extLst>
          </p:cNvPr>
          <p:cNvSpPr txBox="1"/>
          <p:nvPr/>
        </p:nvSpPr>
        <p:spPr>
          <a:xfrm>
            <a:off x="23593898" y="11806655"/>
            <a:ext cx="2915920" cy="2677656"/>
          </a:xfrm>
          <a:prstGeom prst="rect">
            <a:avLst/>
          </a:prstGeom>
          <a:solidFill>
            <a:srgbClr val="FFFF00"/>
          </a:solidFill>
        </p:spPr>
        <p:txBody>
          <a:bodyPr wrap="square" rtlCol="0">
            <a:spAutoFit/>
          </a:bodyPr>
          <a:lstStyle/>
          <a:p>
            <a:r>
              <a:rPr lang="en-GB" sz="2400" dirty="0"/>
              <a:t>TELL US WHAT YOU THINK WITH A POST-IT NOTE AND STICK IT ON HERE!</a:t>
            </a:r>
          </a:p>
          <a:p>
            <a:endParaRPr lang="en-GB" dirty="0"/>
          </a:p>
          <a:p>
            <a:endParaRPr lang="en-GB" dirty="0"/>
          </a:p>
          <a:p>
            <a:endParaRPr lang="en-GB" dirty="0"/>
          </a:p>
          <a:p>
            <a:endParaRPr lang="en-GB" dirty="0"/>
          </a:p>
        </p:txBody>
      </p:sp>
      <p:sp>
        <p:nvSpPr>
          <p:cNvPr id="7" name="TextBox 6">
            <a:extLst>
              <a:ext uri="{FF2B5EF4-FFF2-40B4-BE49-F238E27FC236}">
                <a16:creationId xmlns:a16="http://schemas.microsoft.com/office/drawing/2014/main" id="{1ECA1FAC-9FDF-FD0E-C0DE-A67B1BE4E40D}"/>
              </a:ext>
            </a:extLst>
          </p:cNvPr>
          <p:cNvSpPr txBox="1"/>
          <p:nvPr/>
        </p:nvSpPr>
        <p:spPr>
          <a:xfrm>
            <a:off x="23593898" y="8721528"/>
            <a:ext cx="2915920" cy="2769989"/>
          </a:xfrm>
          <a:prstGeom prst="rect">
            <a:avLst/>
          </a:prstGeom>
          <a:solidFill>
            <a:srgbClr val="00FF00"/>
          </a:solidFill>
        </p:spPr>
        <p:txBody>
          <a:bodyPr wrap="square" rtlCol="0">
            <a:spAutoFit/>
          </a:bodyPr>
          <a:lstStyle/>
          <a:p>
            <a:r>
              <a:rPr lang="en-GB" sz="2400" dirty="0"/>
              <a:t>DYWEDWCH WRTHYM BETH YW EICH BARN GYDA NODYN POST-IT A GLUDWCH EF YMA!</a:t>
            </a:r>
            <a:endParaRPr lang="en-GB" dirty="0"/>
          </a:p>
          <a:p>
            <a:endParaRPr lang="en-GB" dirty="0"/>
          </a:p>
          <a:p>
            <a:endParaRPr lang="en-GB" dirty="0"/>
          </a:p>
          <a:p>
            <a:endParaRPr lang="en-GB" dirty="0"/>
          </a:p>
        </p:txBody>
      </p:sp>
      <p:sp>
        <p:nvSpPr>
          <p:cNvPr id="6" name="TextBox 5">
            <a:extLst>
              <a:ext uri="{FF2B5EF4-FFF2-40B4-BE49-F238E27FC236}">
                <a16:creationId xmlns:a16="http://schemas.microsoft.com/office/drawing/2014/main" id="{00DDD8DA-85FC-01F8-D182-AAD7A1C5E520}"/>
              </a:ext>
            </a:extLst>
          </p:cNvPr>
          <p:cNvSpPr txBox="1"/>
          <p:nvPr/>
        </p:nvSpPr>
        <p:spPr>
          <a:xfrm>
            <a:off x="1895680" y="15860862"/>
            <a:ext cx="26080721" cy="2308324"/>
          </a:xfrm>
          <a:prstGeom prst="rect">
            <a:avLst/>
          </a:prstGeom>
          <a:solidFill>
            <a:schemeClr val="bg1"/>
          </a:solidFill>
        </p:spPr>
        <p:txBody>
          <a:bodyPr wrap="square" rtlCol="0">
            <a:spAutoFit/>
          </a:bodyPr>
          <a:lstStyle>
            <a:defPPr>
              <a:defRPr lang="en-US"/>
            </a:defPPr>
            <a:lvl1pPr>
              <a:defRPr sz="7200">
                <a:solidFill>
                  <a:srgbClr val="055445"/>
                </a:solidFill>
                <a:latin typeface="Arial "/>
              </a:defRPr>
            </a:lvl1pPr>
          </a:lstStyle>
          <a:p>
            <a:pPr algn="ctr" rtl="0"/>
            <a:r>
              <a:rPr lang="cy-gb" dirty="0"/>
              <a:t>PRYD OEDD Y TRO DIWETHAF I CHI WELD EOG YN LLANDINAM?</a:t>
            </a:r>
          </a:p>
        </p:txBody>
      </p:sp>
    </p:spTree>
    <p:extLst>
      <p:ext uri="{BB962C8B-B14F-4D97-AF65-F5344CB8AC3E}">
        <p14:creationId xmlns:p14="http://schemas.microsoft.com/office/powerpoint/2010/main" val="924658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go with text on it&#10;&#10;Description automatically generated">
            <a:extLst>
              <a:ext uri="{FF2B5EF4-FFF2-40B4-BE49-F238E27FC236}">
                <a16:creationId xmlns:a16="http://schemas.microsoft.com/office/drawing/2014/main" id="{90A9CED1-990B-7476-476D-3A2A6EF2B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3910" y="-1171801"/>
            <a:ext cx="10692406" cy="7562103"/>
          </a:xfrm>
          <a:prstGeom prst="rect">
            <a:avLst/>
          </a:prstGeom>
        </p:spPr>
      </p:pic>
      <p:sp>
        <p:nvSpPr>
          <p:cNvPr id="15" name="TextBox 14">
            <a:extLst>
              <a:ext uri="{FF2B5EF4-FFF2-40B4-BE49-F238E27FC236}">
                <a16:creationId xmlns:a16="http://schemas.microsoft.com/office/drawing/2014/main" id="{A59E675A-87EC-10CB-0C2E-403BD1509C4A}"/>
              </a:ext>
            </a:extLst>
          </p:cNvPr>
          <p:cNvSpPr txBox="1"/>
          <p:nvPr/>
        </p:nvSpPr>
        <p:spPr>
          <a:xfrm>
            <a:off x="479597" y="2617396"/>
            <a:ext cx="10606526" cy="15573494"/>
          </a:xfrm>
          <a:prstGeom prst="rect">
            <a:avLst/>
          </a:prstGeom>
          <a:no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2800" b="1" dirty="0">
                <a:solidFill>
                  <a:srgbClr val="333333"/>
                </a:solidFill>
                <a:latin typeface="HCo Gotham Rounded SSm"/>
              </a:rPr>
              <a:t>Sut fydd Rhywogaethau Estron Goresgynnol (INNS) yn cael eu rheoli?</a:t>
            </a:r>
          </a:p>
          <a:p>
            <a:pPr algn="l" rtl="0"/>
            <a:r>
              <a:rPr lang="cy-gb" sz="2600" dirty="0">
                <a:solidFill>
                  <a:srgbClr val="333333"/>
                </a:solidFill>
                <a:latin typeface="HCo Gotham Rounded SSm"/>
              </a:rPr>
              <a:t>Rydym wedi nodi nifer o INNS o fewn ardal y gwaith, er enghraifft Jac y Neidiwr, Clymog Japan a Phidyn-y-gog Americanaidd. Mae'r INNS hyn yn bresennol ledled dalgylch Hafren, gan ledaenu wrth i gyrsiau dŵr eu cludo. Nid yw eu dileu, naill ai'n lleol neu ar raddfa dalgylch, o fewn cylch gwaith y prosiect hwn.</a:t>
            </a:r>
          </a:p>
          <a:p>
            <a:pPr algn="l" rtl="0"/>
            <a:endParaRPr lang="en-GB" sz="2600" dirty="0">
              <a:solidFill>
                <a:srgbClr val="333333"/>
              </a:solidFill>
              <a:latin typeface="HCo Gotham Rounded SSm"/>
            </a:endParaRPr>
          </a:p>
          <a:p>
            <a:pPr algn="l" rtl="0"/>
            <a:r>
              <a:rPr lang="cy-gb" sz="2600" dirty="0">
                <a:solidFill>
                  <a:srgbClr val="333333"/>
                </a:solidFill>
                <a:latin typeface="HCo Gotham Rounded SSm"/>
              </a:rPr>
              <a:t>Mae gan dirfeddianwyr gyfrifoldeb i sicrhau nad yw INNS yn lledaenu o'u safle, ond nid oes gofyniad cyfreithiol i reoli neu ddileu INNS ar eu tir. Y ffordd orau o reoli INNS yw drwy gydlynu, gan gynnwys cymunedau ar draws y dalgylch. Rydym yn ymwybodol o weithgareddau rheoli INNS Ymddiriedolaeth Natur Sir Drefaldwyn yng Ngraean Llandinam a byddwn yn ategu hyn gyda'r gwaith.</a:t>
            </a:r>
          </a:p>
          <a:p>
            <a:pPr algn="l" rtl="0"/>
            <a:endParaRPr lang="en-GB" sz="2600" dirty="0">
              <a:solidFill>
                <a:srgbClr val="333333"/>
              </a:solidFill>
              <a:latin typeface="HCo Gotham Rounded SSm"/>
            </a:endParaRPr>
          </a:p>
          <a:p>
            <a:pPr algn="l" rtl="0"/>
            <a:r>
              <a:rPr lang="cy-gb" sz="2600" dirty="0">
                <a:solidFill>
                  <a:srgbClr val="333333"/>
                </a:solidFill>
                <a:latin typeface="HCo Gotham Rounded SSm"/>
              </a:rPr>
              <a:t>Wrth gyflawni Cynllun Adfer Afon Graean Llandinam, byddai CNC yn gyfrifol am sicrhau nad yw'r gwaith adeiladu yn lledaenu INNS oddi ar y safle. Mae INNS wedi cael eu hystyried wrth ddylunio'r gwaith a bydd mesurau bioddiogelwch priodol yn cael eu rhoi ar waith i reoli'r risg o ledaenu INNS. </a:t>
            </a:r>
          </a:p>
          <a:p>
            <a:pPr algn="l"/>
            <a:endParaRPr lang="en-GB" sz="2400" dirty="0">
              <a:solidFill>
                <a:srgbClr val="333333"/>
              </a:solidFill>
              <a:latin typeface="HCo Gotham Rounded SSm"/>
            </a:endParaRPr>
          </a:p>
          <a:p>
            <a:pPr algn="l" rtl="0"/>
            <a:r>
              <a:rPr lang="cy-gb" sz="2800" b="1" dirty="0">
                <a:solidFill>
                  <a:srgbClr val="333333"/>
                </a:solidFill>
                <a:latin typeface="HCo Gotham Rounded SSm"/>
              </a:rPr>
              <a:t>A oes angen caniatâd cynllunio arnoch?</a:t>
            </a:r>
          </a:p>
          <a:p>
            <a:pPr algn="l" rtl="0"/>
            <a:r>
              <a:rPr lang="cy-gb" sz="2600" dirty="0">
                <a:solidFill>
                  <a:srgbClr val="333333"/>
                </a:solidFill>
                <a:latin typeface="HCo Gotham Rounded SSm"/>
              </a:rPr>
              <a:t>Rydym wedi ymgysylltu â Chyngor Sir Powys sydd wedi cadarnhau bod y cynllun hwn yn ddatblygiad a ganiateir ac felly nid oes angen gwneud cais am ganiatâd cynllunio.</a:t>
            </a:r>
          </a:p>
          <a:p>
            <a:pPr algn="l"/>
            <a:endParaRPr lang="en-GB" sz="2400" dirty="0">
              <a:solidFill>
                <a:srgbClr val="333333"/>
              </a:solidFill>
              <a:latin typeface="HCo Gotham Rounded SSm"/>
            </a:endParaRPr>
          </a:p>
          <a:p>
            <a:pPr rtl="0"/>
            <a:r>
              <a:rPr lang="cy-gb" sz="2800" b="1" dirty="0"/>
              <a:t>Beth fyddai'n digwydd os na fydd y cynllun yn mynd yn ei flaen?</a:t>
            </a:r>
          </a:p>
          <a:p>
            <a:pPr rtl="0"/>
            <a:r>
              <a:rPr lang="cy-gb" sz="2600" dirty="0"/>
              <a:t>Byddai'r sianel yn dod yn fwy sefydlog ac yn llai deinamig dros amser a byddai'r cynefinoedd a'r rhywogaethau pwysig hyn yn dod yn llai gwydn yn erbyn effeithiau newid yn yr hinsawdd. </a:t>
            </a:r>
            <a:r>
              <a:rPr lang="cy-gb" sz="2600" dirty="0">
                <a:solidFill>
                  <a:srgbClr val="333333"/>
                </a:solidFill>
                <a:latin typeface="HCo Gotham Rounded SSm"/>
              </a:rPr>
              <a:t>Yn y pen draw, byddai'r afon yn ceisio adfer ei hun mewn modd mwy afreolus gydag erydiad (gyda’r glannau’n syrthio) ac erbyn hynny, byddai rhywogaethau bregus eisoes wedi diflannu.</a:t>
            </a:r>
          </a:p>
          <a:p>
            <a:endParaRPr lang="en-GB" sz="2400" dirty="0"/>
          </a:p>
          <a:p>
            <a:pPr rtl="0"/>
            <a:r>
              <a:rPr lang="cy-gb" sz="2800" b="1" dirty="0"/>
              <a:t>Oes gennych chi arian i adeiladu'r cynllun yn 2025?</a:t>
            </a:r>
          </a:p>
          <a:p>
            <a:pPr rtl="0"/>
            <a:r>
              <a:rPr lang="cy-gb" sz="2600" dirty="0"/>
              <a:t>Rydym yn gwneud cais am gyllid </a:t>
            </a:r>
            <a:r>
              <a:rPr lang="cy-gb" sz="2600" dirty="0" err="1"/>
              <a:t>NaCE</a:t>
            </a:r>
            <a:r>
              <a:rPr lang="cy-gb" sz="2600" dirty="0"/>
              <a:t> i gyflawni prosiect Graean Llandinam y flwyddyn nesaf. Efallai na fydd cyllid ar gael oherwydd pwysau ehangach ar raglenni </a:t>
            </a:r>
            <a:r>
              <a:rPr lang="cy-gb" sz="2600" dirty="0" err="1"/>
              <a:t>NaCE</a:t>
            </a:r>
            <a:r>
              <a:rPr lang="cy-gb" sz="2600" b="0" i="0" dirty="0">
                <a:solidFill>
                  <a:srgbClr val="333333"/>
                </a:solidFill>
                <a:effectLst/>
                <a:latin typeface="HCo Gotham Rounded SSm"/>
              </a:rPr>
              <a:t>.</a:t>
            </a:r>
          </a:p>
          <a:p>
            <a:endParaRPr lang="en-GB" sz="2400" dirty="0">
              <a:solidFill>
                <a:srgbClr val="333333"/>
              </a:solidFill>
              <a:latin typeface="HCo Gotham Rounded SSm"/>
            </a:endParaRPr>
          </a:p>
          <a:p>
            <a:endParaRPr lang="en-GB" sz="2400" dirty="0">
              <a:solidFill>
                <a:srgbClr val="333333"/>
              </a:solidFill>
              <a:latin typeface="HCo Gotham Rounded SSm"/>
            </a:endParaRPr>
          </a:p>
          <a:p>
            <a:endParaRPr lang="en-GB" sz="2400" dirty="0">
              <a:solidFill>
                <a:srgbClr val="333333"/>
              </a:solidFill>
              <a:latin typeface="HCo Gotham Rounded SSm"/>
            </a:endParaRPr>
          </a:p>
          <a:p>
            <a:r>
              <a:rPr lang="en-GB" sz="2800" b="1" dirty="0" err="1"/>
              <a:t>Camau</a:t>
            </a:r>
            <a:r>
              <a:rPr lang="en-GB" sz="2800" b="1" dirty="0"/>
              <a:t> </a:t>
            </a:r>
            <a:r>
              <a:rPr lang="en-GB" sz="2800" b="1" dirty="0" err="1"/>
              <a:t>Nesaf</a:t>
            </a:r>
            <a:r>
              <a:rPr lang="en-GB" sz="2800" b="1" dirty="0"/>
              <a:t> / Next Steps</a:t>
            </a:r>
            <a:endParaRPr lang="en-GB" sz="2800" b="0" i="0" dirty="0">
              <a:solidFill>
                <a:srgbClr val="333333"/>
              </a:solidFill>
              <a:effectLst/>
              <a:latin typeface="HCo Gotham Rounded SSm"/>
            </a:endParaRPr>
          </a:p>
        </p:txBody>
      </p:sp>
      <p:sp>
        <p:nvSpPr>
          <p:cNvPr id="16" name="TextBox 15">
            <a:extLst>
              <a:ext uri="{FF2B5EF4-FFF2-40B4-BE49-F238E27FC236}">
                <a16:creationId xmlns:a16="http://schemas.microsoft.com/office/drawing/2014/main" id="{C2839F93-47F5-2DA1-79E2-0E96520A66ED}"/>
              </a:ext>
            </a:extLst>
          </p:cNvPr>
          <p:cNvSpPr txBox="1"/>
          <p:nvPr/>
        </p:nvSpPr>
        <p:spPr>
          <a:xfrm>
            <a:off x="23043249" y="5082762"/>
            <a:ext cx="6775583" cy="11664732"/>
          </a:xfrm>
          <a:prstGeom prst="rect">
            <a:avLst/>
          </a:prstGeom>
          <a:solidFill>
            <a:srgbClr val="56AA47"/>
          </a:solidFill>
          <a:effectLst>
            <a:outerShdw blurRad="50800" dist="50800" dir="5400000" sx="2000" sy="2000" algn="ctr" rotWithShape="0">
              <a:srgbClr val="000000">
                <a:alpha val="43137"/>
              </a:srgbClr>
            </a:outerShdw>
            <a:softEdge rad="12700"/>
          </a:effectLst>
        </p:spPr>
        <p:txBody>
          <a:bodyPr wrap="square" rtlCol="0">
            <a:spAutoFit/>
          </a:bodyPr>
          <a:lstStyle/>
          <a:p>
            <a:pPr rtl="0"/>
            <a:r>
              <a:rPr lang="cy-gb" sz="3200" b="1" dirty="0">
                <a:solidFill>
                  <a:schemeClr val="bg1"/>
                </a:solidFill>
              </a:rPr>
              <a:t>Cadw mewn cysylltiad</a:t>
            </a:r>
            <a:endParaRPr lang="en-GB" sz="2400" b="1" dirty="0">
              <a:solidFill>
                <a:schemeClr val="bg1"/>
              </a:solidFill>
            </a:endParaRPr>
          </a:p>
          <a:p>
            <a:pPr rtl="0"/>
            <a:r>
              <a:rPr lang="cy-gb" sz="2400" dirty="0">
                <a:solidFill>
                  <a:schemeClr val="bg1"/>
                </a:solidFill>
              </a:rPr>
              <a:t>Cysylltwch â ni os hoffech wybod mwy a rhannu eich barn a'ch sylwadau gyda ni. </a:t>
            </a:r>
          </a:p>
          <a:p>
            <a:pPr rtl="0"/>
            <a:endParaRPr lang="en-GB" sz="2400" dirty="0">
              <a:solidFill>
                <a:schemeClr val="bg1"/>
              </a:solidFill>
            </a:endParaRPr>
          </a:p>
          <a:p>
            <a:pPr rtl="0"/>
            <a:r>
              <a:rPr lang="cy-gb" sz="2400" b="1" dirty="0">
                <a:solidFill>
                  <a:schemeClr val="bg1"/>
                </a:solidFill>
              </a:rPr>
              <a:t>E: llandinamgravels@cyfoethnaturiolcymru.gov.uk</a:t>
            </a:r>
          </a:p>
          <a:p>
            <a:pPr rtl="0"/>
            <a:endParaRPr lang="en-GB" sz="2400" dirty="0">
              <a:solidFill>
                <a:schemeClr val="bg1"/>
              </a:solidFill>
            </a:endParaRPr>
          </a:p>
          <a:p>
            <a:pPr rtl="0"/>
            <a:r>
              <a:rPr lang="cy-gb" sz="2400" dirty="0">
                <a:solidFill>
                  <a:schemeClr val="bg1"/>
                </a:solidFill>
              </a:rPr>
              <a:t>Byddwn yn darparu diweddariadau ar y prosiect pan fyddant ar gael. Mae rhagor o wybodaeth am y prosiect ar gael yn:</a:t>
            </a: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3200" dirty="0">
              <a:solidFill>
                <a:schemeClr val="bg1"/>
              </a:solidFill>
            </a:endParaRPr>
          </a:p>
          <a:p>
            <a:endParaRPr lang="en-GB" sz="3200" dirty="0">
              <a:solidFill>
                <a:schemeClr val="bg1"/>
              </a:solidFill>
            </a:endParaRPr>
          </a:p>
          <a:p>
            <a:r>
              <a:rPr lang="en-GB" sz="3200" b="1" dirty="0">
                <a:solidFill>
                  <a:schemeClr val="bg1"/>
                </a:solidFill>
              </a:rPr>
              <a:t>Keeping in touch</a:t>
            </a:r>
            <a:endParaRPr lang="en-GB" sz="2400" b="1" dirty="0">
              <a:solidFill>
                <a:schemeClr val="bg1"/>
              </a:solidFill>
            </a:endParaRPr>
          </a:p>
          <a:p>
            <a:r>
              <a:rPr lang="en-GB" sz="2400" dirty="0">
                <a:solidFill>
                  <a:schemeClr val="bg1"/>
                </a:solidFill>
              </a:rPr>
              <a:t>Please get in touch if you would like to find out more and to share your views and comments with us. </a:t>
            </a:r>
          </a:p>
          <a:p>
            <a:endParaRPr lang="en-GB" sz="2400" dirty="0">
              <a:solidFill>
                <a:schemeClr val="bg1"/>
              </a:solidFill>
            </a:endParaRPr>
          </a:p>
          <a:p>
            <a:r>
              <a:rPr lang="en-GB" sz="2400" b="1" dirty="0">
                <a:solidFill>
                  <a:schemeClr val="bg1"/>
                </a:solidFill>
              </a:rPr>
              <a:t>E: llandinamgravels@cyfoethnaturiolcymru.gov.uk</a:t>
            </a:r>
          </a:p>
          <a:p>
            <a:endParaRPr lang="en-GB" sz="2400" dirty="0">
              <a:solidFill>
                <a:schemeClr val="bg1"/>
              </a:solidFill>
            </a:endParaRPr>
          </a:p>
          <a:p>
            <a:r>
              <a:rPr lang="en-GB" sz="2400" dirty="0">
                <a:solidFill>
                  <a:schemeClr val="bg1"/>
                </a:solidFill>
              </a:rPr>
              <a:t>We will be providing project updates as they become available. Further information about the project is available at Llandinam Gravels Citizen Space website (QR code above)</a:t>
            </a:r>
          </a:p>
        </p:txBody>
      </p:sp>
      <p:graphicFrame>
        <p:nvGraphicFramePr>
          <p:cNvPr id="9" name="Diagram 8">
            <a:extLst>
              <a:ext uri="{FF2B5EF4-FFF2-40B4-BE49-F238E27FC236}">
                <a16:creationId xmlns:a16="http://schemas.microsoft.com/office/drawing/2014/main" id="{6277C72D-BEAF-9ADE-A9BD-4E2242291D63}"/>
              </a:ext>
            </a:extLst>
          </p:cNvPr>
          <p:cNvGraphicFramePr/>
          <p:nvPr>
            <p:extLst>
              <p:ext uri="{D42A27DB-BD31-4B8C-83A1-F6EECF244321}">
                <p14:modId xmlns:p14="http://schemas.microsoft.com/office/powerpoint/2010/main" val="2027120083"/>
              </p:ext>
            </p:extLst>
          </p:nvPr>
        </p:nvGraphicFramePr>
        <p:xfrm>
          <a:off x="871870" y="17158902"/>
          <a:ext cx="28923746" cy="4121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a:extLst>
              <a:ext uri="{FF2B5EF4-FFF2-40B4-BE49-F238E27FC236}">
                <a16:creationId xmlns:a16="http://schemas.microsoft.com/office/drawing/2014/main" id="{BC59C281-6156-2B4F-442F-6341DB8A9A55}"/>
              </a:ext>
            </a:extLst>
          </p:cNvPr>
          <p:cNvSpPr txBox="1"/>
          <p:nvPr/>
        </p:nvSpPr>
        <p:spPr>
          <a:xfrm>
            <a:off x="11298774" y="300927"/>
            <a:ext cx="11562592" cy="2308324"/>
          </a:xfrm>
          <a:prstGeom prst="rect">
            <a:avLst/>
          </a:prstGeom>
          <a:solidFill>
            <a:srgbClr val="B6CDC9"/>
          </a:solidFill>
        </p:spPr>
        <p:txBody>
          <a:bodyPr wrap="square" rtlCol="0">
            <a:spAutoFit/>
          </a:bodyPr>
          <a:lstStyle>
            <a:defPPr>
              <a:defRPr lang="en-US"/>
            </a:defPPr>
            <a:lvl1pPr>
              <a:defRPr sz="7200">
                <a:solidFill>
                  <a:srgbClr val="055445"/>
                </a:solidFill>
                <a:latin typeface="Arial "/>
              </a:defRPr>
            </a:lvl1pPr>
          </a:lstStyle>
          <a:p>
            <a:r>
              <a:rPr lang="en-GB" dirty="0"/>
              <a:t>ADDRESSING SOME OF YOUR CONCERNS</a:t>
            </a:r>
          </a:p>
        </p:txBody>
      </p:sp>
      <p:sp>
        <p:nvSpPr>
          <p:cNvPr id="27" name="TextBox 26">
            <a:extLst>
              <a:ext uri="{FF2B5EF4-FFF2-40B4-BE49-F238E27FC236}">
                <a16:creationId xmlns:a16="http://schemas.microsoft.com/office/drawing/2014/main" id="{23CE1D6B-2CDD-5140-25E5-6025855D142D}"/>
              </a:ext>
            </a:extLst>
          </p:cNvPr>
          <p:cNvSpPr txBox="1"/>
          <p:nvPr/>
        </p:nvSpPr>
        <p:spPr>
          <a:xfrm>
            <a:off x="479596" y="387471"/>
            <a:ext cx="11109893" cy="2308324"/>
          </a:xfrm>
          <a:prstGeom prst="rect">
            <a:avLst/>
          </a:prstGeom>
          <a:noFill/>
        </p:spPr>
        <p:txBody>
          <a:bodyPr wrap="square" rtlCol="0">
            <a:spAutoFit/>
          </a:bodyPr>
          <a:lstStyle>
            <a:defPPr>
              <a:defRPr lang="en-US"/>
            </a:defPPr>
            <a:lvl1pPr>
              <a:defRPr sz="7200">
                <a:solidFill>
                  <a:srgbClr val="055445"/>
                </a:solidFill>
                <a:latin typeface="Arial "/>
              </a:defRPr>
            </a:lvl1pPr>
          </a:lstStyle>
          <a:p>
            <a:pPr rtl="0"/>
            <a:r>
              <a:rPr lang="cy-gb" dirty="0"/>
              <a:t>YMDRIN Â RHAI O'CH PRYDERON</a:t>
            </a:r>
          </a:p>
        </p:txBody>
      </p:sp>
      <p:pic>
        <p:nvPicPr>
          <p:cNvPr id="4" name="Picture 3">
            <a:extLst>
              <a:ext uri="{FF2B5EF4-FFF2-40B4-BE49-F238E27FC236}">
                <a16:creationId xmlns:a16="http://schemas.microsoft.com/office/drawing/2014/main" id="{B1231F54-0BB5-1594-769F-8CC8C636E2C5}"/>
              </a:ext>
            </a:extLst>
          </p:cNvPr>
          <p:cNvPicPr>
            <a:picLocks noChangeAspect="1"/>
          </p:cNvPicPr>
          <p:nvPr/>
        </p:nvPicPr>
        <p:blipFill>
          <a:blip r:embed="rId9"/>
          <a:stretch>
            <a:fillRect/>
          </a:stretch>
        </p:blipFill>
        <p:spPr>
          <a:xfrm>
            <a:off x="24583457" y="8973670"/>
            <a:ext cx="3423537" cy="3472797"/>
          </a:xfrm>
          <a:prstGeom prst="rect">
            <a:avLst/>
          </a:prstGeom>
        </p:spPr>
      </p:pic>
      <p:sp>
        <p:nvSpPr>
          <p:cNvPr id="11" name="TextBox 10">
            <a:extLst>
              <a:ext uri="{FF2B5EF4-FFF2-40B4-BE49-F238E27FC236}">
                <a16:creationId xmlns:a16="http://schemas.microsoft.com/office/drawing/2014/main" id="{D8BCBCFF-EFD3-CAD3-09AB-501F2999AB2E}"/>
              </a:ext>
            </a:extLst>
          </p:cNvPr>
          <p:cNvSpPr txBox="1"/>
          <p:nvPr/>
        </p:nvSpPr>
        <p:spPr>
          <a:xfrm>
            <a:off x="11298773" y="2609251"/>
            <a:ext cx="11531826" cy="13726835"/>
          </a:xfrm>
          <a:prstGeom prst="rect">
            <a:avLst/>
          </a:prstGeom>
          <a:solidFill>
            <a:srgbClr val="B6CDC9"/>
          </a:solidFill>
        </p:spPr>
        <p:txBody>
          <a:bodyPr wrap="square">
            <a:spAutoFit/>
          </a:bodyPr>
          <a:lstStyle/>
          <a:p>
            <a:r>
              <a:rPr lang="en-GB" sz="2800" b="1" dirty="0">
                <a:solidFill>
                  <a:srgbClr val="333333"/>
                </a:solidFill>
                <a:latin typeface="HCo Gotham Rounded SSm"/>
              </a:rPr>
              <a:t>How will Invasive Non-Native Species (INNS) be managed?</a:t>
            </a:r>
          </a:p>
          <a:p>
            <a:pPr algn="l"/>
            <a:r>
              <a:rPr lang="en-GB" sz="2600" dirty="0">
                <a:solidFill>
                  <a:srgbClr val="333333"/>
                </a:solidFill>
                <a:latin typeface="HCo Gotham Rounded SSm"/>
              </a:rPr>
              <a:t>We have identified a number of INNS within the works area, for example Himalayan Balsam, Japanese Knotweed and American Skunk Cabbage. These INNS are present throughout the Severn catchment, spreading when carried by watercourses. Eradication, either locally or at a catchment scale, is not within the remit of this project.</a:t>
            </a:r>
          </a:p>
          <a:p>
            <a:pPr algn="l"/>
            <a:endParaRPr lang="en-GB" sz="2600" dirty="0">
              <a:solidFill>
                <a:srgbClr val="333333"/>
              </a:solidFill>
              <a:latin typeface="HCo Gotham Rounded SSm"/>
            </a:endParaRPr>
          </a:p>
          <a:p>
            <a:pPr algn="l"/>
            <a:r>
              <a:rPr lang="en-GB" sz="2600" dirty="0">
                <a:solidFill>
                  <a:srgbClr val="333333"/>
                </a:solidFill>
                <a:latin typeface="HCo Gotham Rounded SSm"/>
              </a:rPr>
              <a:t>Landowners have a responsibility to ensure that INNS do not spread from their site, but there is no legal requirement to manage or eradicate INNS on their land. Managing INNS is best done in a coordinated way, involving communities across a catchment. We are aware of Montgomeryshire Wildlife Trust INNS management activities at Llandinam Gravels and will complement this with the works.</a:t>
            </a:r>
          </a:p>
          <a:p>
            <a:pPr algn="l"/>
            <a:endParaRPr lang="en-GB" sz="2600" dirty="0">
              <a:solidFill>
                <a:srgbClr val="333333"/>
              </a:solidFill>
              <a:latin typeface="HCo Gotham Rounded SSm"/>
            </a:endParaRPr>
          </a:p>
          <a:p>
            <a:pPr algn="l"/>
            <a:r>
              <a:rPr lang="en-GB" sz="2600" dirty="0">
                <a:solidFill>
                  <a:srgbClr val="333333"/>
                </a:solidFill>
                <a:latin typeface="HCo Gotham Rounded SSm"/>
              </a:rPr>
              <a:t>When delivering the Llandinam Gravels River Restoration Scheme, NRW would be responsible for ensuring that the construction work does not spread INNS off site. INNS have been considered in the design of the work and appropriate biosecurity will be implemented to manage the risk of spreading INNS. </a:t>
            </a:r>
          </a:p>
          <a:p>
            <a:pPr algn="l"/>
            <a:endParaRPr lang="en-GB" sz="2400" dirty="0">
              <a:solidFill>
                <a:srgbClr val="333333"/>
              </a:solidFill>
              <a:latin typeface="HCo Gotham Rounded SSm"/>
            </a:endParaRPr>
          </a:p>
          <a:p>
            <a:pPr algn="l"/>
            <a:r>
              <a:rPr lang="en-GB" sz="2800" b="1" dirty="0">
                <a:solidFill>
                  <a:srgbClr val="333333"/>
                </a:solidFill>
                <a:latin typeface="HCo Gotham Rounded SSm"/>
              </a:rPr>
              <a:t>Do you need planning permission?</a:t>
            </a:r>
          </a:p>
          <a:p>
            <a:pPr algn="l"/>
            <a:r>
              <a:rPr lang="en-GB" sz="2600" dirty="0">
                <a:solidFill>
                  <a:srgbClr val="333333"/>
                </a:solidFill>
                <a:latin typeface="HCo Gotham Rounded SSm"/>
              </a:rPr>
              <a:t>We have engaged with Powys County Council who has confirmed that this scheme constitutes a permitted development and therefore does not need to apply for planning permission.</a:t>
            </a:r>
          </a:p>
          <a:p>
            <a:pPr algn="l"/>
            <a:endParaRPr lang="en-GB" sz="2400" dirty="0">
              <a:solidFill>
                <a:srgbClr val="333333"/>
              </a:solidFill>
              <a:latin typeface="HCo Gotham Rounded SSm"/>
            </a:endParaRPr>
          </a:p>
          <a:p>
            <a:r>
              <a:rPr lang="en-GB" sz="2800" b="1" dirty="0"/>
              <a:t>What would happen if the scheme doesn’t go ahead?</a:t>
            </a:r>
          </a:p>
          <a:p>
            <a:r>
              <a:rPr lang="en-GB" sz="2600" dirty="0"/>
              <a:t>The channel would become more fixed and less dynamic over time and these important habitats and species would become less resilient against the effects of climate change. </a:t>
            </a:r>
            <a:r>
              <a:rPr lang="en-GB" sz="2600" dirty="0">
                <a:solidFill>
                  <a:srgbClr val="333333"/>
                </a:solidFill>
                <a:latin typeface="HCo Gotham Rounded SSm"/>
              </a:rPr>
              <a:t>Eventually, the river would try to restore itself in a more uncontrolled manner with erosion (collapsing banks) at which point struggling species would have already disappeared.</a:t>
            </a:r>
          </a:p>
          <a:p>
            <a:endParaRPr lang="en-GB" sz="2400" dirty="0"/>
          </a:p>
          <a:p>
            <a:r>
              <a:rPr lang="en-GB" sz="2800" b="1" dirty="0"/>
              <a:t>Do you have funding to construct the scheme in 2025?</a:t>
            </a:r>
          </a:p>
          <a:p>
            <a:r>
              <a:rPr lang="en-GB" sz="2600" dirty="0"/>
              <a:t>We are applying for </a:t>
            </a:r>
            <a:r>
              <a:rPr lang="en-GB" sz="2600" dirty="0" err="1"/>
              <a:t>NaCE</a:t>
            </a:r>
            <a:r>
              <a:rPr lang="en-GB" sz="2600" dirty="0"/>
              <a:t> funding to deliver the Llandinam Gravels project next year. Funding may not be available due to wider </a:t>
            </a:r>
            <a:r>
              <a:rPr lang="en-GB" sz="2600" dirty="0" err="1"/>
              <a:t>NaCE</a:t>
            </a:r>
            <a:r>
              <a:rPr lang="en-GB" sz="2600" dirty="0"/>
              <a:t> programme pressures</a:t>
            </a:r>
            <a:r>
              <a:rPr lang="en-GB" sz="2600" b="0" i="0" dirty="0">
                <a:solidFill>
                  <a:srgbClr val="333333"/>
                </a:solidFill>
                <a:effectLst/>
                <a:latin typeface="HCo Gotham Rounded SSm"/>
              </a:rPr>
              <a:t>.</a:t>
            </a:r>
          </a:p>
        </p:txBody>
      </p:sp>
      <p:sp>
        <p:nvSpPr>
          <p:cNvPr id="10" name="Rectangle 9">
            <a:extLst>
              <a:ext uri="{FF2B5EF4-FFF2-40B4-BE49-F238E27FC236}">
                <a16:creationId xmlns:a16="http://schemas.microsoft.com/office/drawing/2014/main" id="{24CFE9F8-8DED-F797-547D-205C9E9B26A9}"/>
              </a:ext>
            </a:extLst>
          </p:cNvPr>
          <p:cNvSpPr/>
          <p:nvPr/>
        </p:nvSpPr>
        <p:spPr>
          <a:xfrm>
            <a:off x="8865822" y="20086319"/>
            <a:ext cx="3294872" cy="167356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 name="Rectangle 1">
            <a:extLst>
              <a:ext uri="{FF2B5EF4-FFF2-40B4-BE49-F238E27FC236}">
                <a16:creationId xmlns:a16="http://schemas.microsoft.com/office/drawing/2014/main" id="{266D65C0-AA81-B028-C977-620FA107293E}"/>
              </a:ext>
            </a:extLst>
          </p:cNvPr>
          <p:cNvSpPr/>
          <p:nvPr/>
        </p:nvSpPr>
        <p:spPr>
          <a:xfrm>
            <a:off x="456381" y="294968"/>
            <a:ext cx="29321052" cy="207362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37529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ebd07fd-7a46-4bf9-a6ba-8f4fdb9bf0b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0D9B5750DD9240B5B85D3F1AFA0307" ma:contentTypeVersion="13" ma:contentTypeDescription="Create a new document." ma:contentTypeScope="" ma:versionID="4996180b5d12276bcd996442e5aa5a84">
  <xsd:schema xmlns:xsd="http://www.w3.org/2001/XMLSchema" xmlns:xs="http://www.w3.org/2001/XMLSchema" xmlns:p="http://schemas.microsoft.com/office/2006/metadata/properties" xmlns:ns3="bebd07fd-7a46-4bf9-a6ba-8f4fdb9bf0b9" xmlns:ns4="c801c02c-c132-4e6e-9903-7857bffcf570" targetNamespace="http://schemas.microsoft.com/office/2006/metadata/properties" ma:root="true" ma:fieldsID="5d35cc312c18896319da469c2532797e" ns3:_="" ns4:_="">
    <xsd:import namespace="bebd07fd-7a46-4bf9-a6ba-8f4fdb9bf0b9"/>
    <xsd:import namespace="c801c02c-c132-4e6e-9903-7857bffcf570"/>
    <xsd:element name="properties">
      <xsd:complexType>
        <xsd:sequence>
          <xsd:element name="documentManagement">
            <xsd:complexType>
              <xsd:all>
                <xsd:element ref="ns3:MediaServiceDateTaken" minOccurs="0"/>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bd07fd-7a46-4bf9-a6ba-8f4fdb9bf0b9"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01c02c-c132-4e6e-9903-7857bffcf5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428AE9-CB16-48A5-9CAA-262C5BAF9CD8}">
  <ds:schemaRefs>
    <ds:schemaRef ds:uri="http://www.w3.org/XML/1998/namespace"/>
    <ds:schemaRef ds:uri="http://purl.org/dc/terms/"/>
    <ds:schemaRef ds:uri="http://schemas.microsoft.com/office/2006/metadata/properties"/>
    <ds:schemaRef ds:uri="c801c02c-c132-4e6e-9903-7857bffcf570"/>
    <ds:schemaRef ds:uri="http://schemas.openxmlformats.org/package/2006/metadata/core-properties"/>
    <ds:schemaRef ds:uri="http://schemas.microsoft.com/office/infopath/2007/PartnerControls"/>
    <ds:schemaRef ds:uri="http://purl.org/dc/elements/1.1/"/>
    <ds:schemaRef ds:uri="http://schemas.microsoft.com/office/2006/documentManagement/types"/>
    <ds:schemaRef ds:uri="http://purl.org/dc/dcmitype/"/>
    <ds:schemaRef ds:uri="bebd07fd-7a46-4bf9-a6ba-8f4fdb9bf0b9"/>
  </ds:schemaRefs>
</ds:datastoreItem>
</file>

<file path=customXml/itemProps2.xml><?xml version="1.0" encoding="utf-8"?>
<ds:datastoreItem xmlns:ds="http://schemas.openxmlformats.org/officeDocument/2006/customXml" ds:itemID="{757AC0B0-26BC-4ACC-9917-3422F5195AAE}">
  <ds:schemaRefs>
    <ds:schemaRef ds:uri="bebd07fd-7a46-4bf9-a6ba-8f4fdb9bf0b9"/>
    <ds:schemaRef ds:uri="c801c02c-c132-4e6e-9903-7857bffcf5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32A9820-1DFF-452C-8295-FCC6EA398F85}">
  <ds:schemaRefs>
    <ds:schemaRef ds:uri="http://schemas.microsoft.com/sharepoint/v3/contenttype/forms"/>
  </ds:schemaRefs>
</ds:datastoreItem>
</file>

<file path=docMetadata/LabelInfo.xml><?xml version="1.0" encoding="utf-8"?>
<clbl:labelList xmlns:clbl="http://schemas.microsoft.com/office/2020/mipLabelMetadata">
  <clbl:label id="{82fa3fd3-029b-403d-91b4-1dc930cb0e60}" enabled="1" method="Standard" siteId="{4ae48b41-0137-4599-8661-fc641fe77bea}" removed="0"/>
</clbl:labelList>
</file>

<file path=docProps/app.xml><?xml version="1.0" encoding="utf-8"?>
<Properties xmlns="http://schemas.openxmlformats.org/officeDocument/2006/extended-properties" xmlns:vt="http://schemas.openxmlformats.org/officeDocument/2006/docPropsVTypes">
  <Template>Office 2013 - 2022 Theme</Template>
  <TotalTime>0</TotalTime>
  <Words>2850</Words>
  <Application>Microsoft Office PowerPoint</Application>
  <PresentationFormat>Custom</PresentationFormat>
  <Paragraphs>214</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ADLaM Display</vt:lpstr>
      <vt:lpstr>Arial</vt:lpstr>
      <vt:lpstr>Arial </vt:lpstr>
      <vt:lpstr>Calibri</vt:lpstr>
      <vt:lpstr>Calibri Light</vt:lpstr>
      <vt:lpstr>HCo Gotham Rounded SSm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Serena Ashdown</dc:creator>
  <cp:lastModifiedBy>Westlake, Joanne</cp:lastModifiedBy>
  <cp:revision>17</cp:revision>
  <cp:lastPrinted>2024-09-06T16:34:18Z</cp:lastPrinted>
  <dcterms:created xsi:type="dcterms:W3CDTF">2024-08-16T10:06:56Z</dcterms:created>
  <dcterms:modified xsi:type="dcterms:W3CDTF">2024-09-16T13:33:51Z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0x0101008C0D9B5750DD9240B5B85D3F1AFA0307</vt:lpwstr>
  </property>
</Properties>
</file>